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57" r:id="rId4"/>
    <p:sldId id="266" r:id="rId5"/>
    <p:sldId id="282" r:id="rId6"/>
    <p:sldId id="264" r:id="rId7"/>
    <p:sldId id="284" r:id="rId8"/>
    <p:sldId id="283" r:id="rId9"/>
    <p:sldId id="285" r:id="rId10"/>
    <p:sldId id="286" r:id="rId11"/>
    <p:sldId id="287" r:id="rId12"/>
    <p:sldId id="288" r:id="rId13"/>
    <p:sldId id="289" r:id="rId14"/>
    <p:sldId id="290" r:id="rId15"/>
    <p:sldId id="291" r:id="rId16"/>
    <p:sldId id="271" r:id="rId17"/>
    <p:sldId id="292" r:id="rId18"/>
    <p:sldId id="273" r:id="rId19"/>
  </p:sldIdLst>
  <p:sldSz cx="9144000" cy="5143500" type="screen16x9"/>
  <p:notesSz cx="6858000" cy="9144000"/>
  <p:embeddedFontLst>
    <p:embeddedFont>
      <p:font typeface="Fira Sans Extra Condensed Medium" panose="020B0604020202020204" charset="0"/>
      <p:regular r:id="rId21"/>
      <p:bold r:id="rId22"/>
      <p:italic r:id="rId23"/>
      <p:boldItalic r:id="rId24"/>
    </p:embeddedFont>
    <p:embeddedFont>
      <p:font typeface="Fira Sans Extra Condensed SemiBold"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E8D"/>
    <a:srgbClr val="9381F6"/>
    <a:srgbClr val="7BB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A1ADF5-062E-430E-B8EB-538608FA5E2B}">
  <a:tblStyle styleId="{24A1ADF5-062E-430E-B8EB-538608FA5E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96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93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68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21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280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546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034e70190a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034e70190a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034e70190a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034e70190a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45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34e70190a_0_2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34e70190a_0_2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4aa40c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34e70190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34e70190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48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034e70190a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034e70190a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55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513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38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Preboot_Execution_Environment"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p>
            <a:r>
              <a:rPr lang="en-US" dirty="0" smtClean="0"/>
              <a:t>Pre-boot</a:t>
            </a:r>
            <a:br>
              <a:rPr lang="en-US" dirty="0" smtClean="0"/>
            </a:br>
            <a:r>
              <a:rPr lang="en-US" dirty="0" smtClean="0"/>
              <a:t>eXecution</a:t>
            </a:r>
            <a:br>
              <a:rPr lang="en-US" dirty="0" smtClean="0"/>
            </a:br>
            <a:r>
              <a:rPr lang="en-US" dirty="0" smtClean="0"/>
              <a:t>Environment</a:t>
            </a:r>
            <a:endParaRPr lang="en-US" dirty="0"/>
          </a:p>
        </p:txBody>
      </p:sp>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91;p25"/>
          <p:cNvSpPr txBox="1"/>
          <p:nvPr/>
        </p:nvSpPr>
        <p:spPr>
          <a:xfrm>
            <a:off x="299700" y="3832637"/>
            <a:ext cx="2014010" cy="951832"/>
          </a:xfrm>
          <a:prstGeom prst="rect">
            <a:avLst/>
          </a:prstGeom>
          <a:noFill/>
          <a:ln>
            <a:noFill/>
          </a:ln>
        </p:spPr>
        <p:txBody>
          <a:bodyPr spcFirstLastPara="1" wrap="square" lIns="91425" tIns="91425" rIns="91425" bIns="91425" anchor="ctr" anchorCtr="0">
            <a:noAutofit/>
          </a:bodyPr>
          <a:lstStyle/>
          <a:p>
            <a:r>
              <a:rPr lang="en-US" dirty="0"/>
              <a:t>Aya Allah Ali </a:t>
            </a:r>
            <a:endParaRPr lang="en-US" dirty="0" smtClean="0"/>
          </a:p>
          <a:p>
            <a:r>
              <a:rPr lang="en-US" dirty="0" smtClean="0"/>
              <a:t>Aya Shaaban</a:t>
            </a:r>
            <a:endParaRPr lang="en-US" dirty="0"/>
          </a:p>
          <a:p>
            <a:r>
              <a:rPr lang="en-US" dirty="0" smtClean="0"/>
              <a:t>Osama Ahmed Amin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2849880" y="1965458"/>
            <a:ext cx="5165581"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l"/>
            <a:r>
              <a:rPr lang="en-US" sz="1800" dirty="0" smtClean="0">
                <a:latin typeface="+mn-lt"/>
              </a:rPr>
              <a:t>1. Mount </a:t>
            </a:r>
            <a:r>
              <a:rPr lang="en-US" sz="1800" dirty="0">
                <a:latin typeface="+mn-lt"/>
              </a:rPr>
              <a:t>CentOS 7.x ISO file and copy its contents to local ftp </a:t>
            </a:r>
            <a:r>
              <a:rPr lang="en-US" sz="1800" dirty="0" smtClean="0">
                <a:latin typeface="+mn-lt"/>
              </a:rPr>
              <a:t>server /</a:t>
            </a:r>
            <a:r>
              <a:rPr lang="en-US" sz="1800" dirty="0" err="1" smtClean="0">
                <a:latin typeface="+mn-lt"/>
              </a:rPr>
              <a:t>var</a:t>
            </a:r>
            <a:r>
              <a:rPr lang="en-US" sz="1800" dirty="0" smtClean="0">
                <a:latin typeface="+mn-lt"/>
              </a:rPr>
              <a:t>/ftp/pub/</a:t>
            </a:r>
          </a:p>
          <a:p>
            <a:pPr algn="l"/>
            <a:endParaRPr lang="en-US" sz="1800" dirty="0">
              <a:latin typeface="+mn-lt"/>
            </a:endParaRPr>
          </a:p>
          <a:p>
            <a:pPr algn="l"/>
            <a:r>
              <a:rPr lang="en-US" sz="1800" dirty="0" smtClean="0">
                <a:latin typeface="+mn-lt"/>
              </a:rPr>
              <a:t>2. Copy </a:t>
            </a:r>
            <a:r>
              <a:rPr lang="en-US" sz="1800" dirty="0">
                <a:latin typeface="+mn-lt"/>
              </a:rPr>
              <a:t>Kernel file (</a:t>
            </a:r>
            <a:r>
              <a:rPr lang="en-US" sz="1800" dirty="0" err="1">
                <a:latin typeface="+mn-lt"/>
              </a:rPr>
              <a:t>vmlimz</a:t>
            </a:r>
            <a:r>
              <a:rPr lang="en-US" sz="1800" dirty="0">
                <a:latin typeface="+mn-lt"/>
              </a:rPr>
              <a:t>) and </a:t>
            </a:r>
            <a:r>
              <a:rPr lang="en-US" sz="1800" dirty="0" err="1">
                <a:latin typeface="+mn-lt"/>
              </a:rPr>
              <a:t>initrd</a:t>
            </a:r>
            <a:r>
              <a:rPr lang="en-US" sz="1800" dirty="0">
                <a:latin typeface="+mn-lt"/>
              </a:rPr>
              <a:t> file from mounted </a:t>
            </a:r>
            <a:r>
              <a:rPr lang="en-US" sz="1800" dirty="0" err="1">
                <a:latin typeface="+mn-lt"/>
              </a:rPr>
              <a:t>iso</a:t>
            </a:r>
            <a:r>
              <a:rPr lang="en-US" sz="1800" dirty="0">
                <a:latin typeface="+mn-lt"/>
              </a:rPr>
              <a:t> file to ‘/</a:t>
            </a:r>
            <a:r>
              <a:rPr lang="en-US" sz="1800" dirty="0" err="1" smtClean="0">
                <a:latin typeface="+mn-lt"/>
              </a:rPr>
              <a:t>var</a:t>
            </a:r>
            <a:r>
              <a:rPr lang="en-US" sz="1800" dirty="0" smtClean="0">
                <a:latin typeface="+mn-lt"/>
              </a:rPr>
              <a:t>/lib/</a:t>
            </a:r>
            <a:r>
              <a:rPr lang="en-US" sz="1800" dirty="0" err="1" smtClean="0">
                <a:latin typeface="+mn-lt"/>
              </a:rPr>
              <a:t>tftpboot</a:t>
            </a:r>
            <a:r>
              <a:rPr lang="en-US" sz="1800" dirty="0" smtClean="0">
                <a:latin typeface="+mn-lt"/>
              </a:rPr>
              <a:t>/</a:t>
            </a:r>
            <a:r>
              <a:rPr lang="en-US" sz="1800" dirty="0" err="1" smtClean="0">
                <a:latin typeface="+mn-lt"/>
              </a:rPr>
              <a:t>networkboot</a:t>
            </a:r>
            <a:r>
              <a:rPr lang="en-US" sz="1800" b="1" dirty="0">
                <a:latin typeface="+mn-lt"/>
              </a:rPr>
              <a:t>/</a:t>
            </a:r>
            <a:endParaRPr lang="en-US" sz="1800" dirty="0">
              <a:latin typeface="+mn-lt"/>
            </a:endParaRPr>
          </a:p>
          <a:p>
            <a:pPr algn="l"/>
            <a:endParaRPr lang="en-US" sz="1800" dirty="0">
              <a:latin typeface="+mn-lt"/>
            </a:endParaRPr>
          </a:p>
        </p:txBody>
      </p:sp>
      <p:pic>
        <p:nvPicPr>
          <p:cNvPr id="3" name="Picture 2"/>
          <p:cNvPicPr>
            <a:picLocks noChangeAspect="1"/>
          </p:cNvPicPr>
          <p:nvPr/>
        </p:nvPicPr>
        <p:blipFill rotWithShape="1">
          <a:blip r:embed="rId3"/>
          <a:srcRect l="39167" t="32215" r="22666" b="53489"/>
          <a:stretch/>
        </p:blipFill>
        <p:spPr>
          <a:xfrm>
            <a:off x="2674510" y="2951952"/>
            <a:ext cx="6096000" cy="1470660"/>
          </a:xfrm>
          <a:prstGeom prst="rect">
            <a:avLst/>
          </a:prstGeom>
        </p:spPr>
      </p:pic>
    </p:spTree>
    <p:extLst>
      <p:ext uri="{BB962C8B-B14F-4D97-AF65-F5344CB8AC3E}">
        <p14:creationId xmlns:p14="http://schemas.microsoft.com/office/powerpoint/2010/main" val="1578844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3004606" y="1176360"/>
            <a:ext cx="5165581" cy="1646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l"/>
            <a:r>
              <a:rPr lang="en-US" sz="1800" dirty="0">
                <a:latin typeface="+mj-lt"/>
              </a:rPr>
              <a:t>We will </a:t>
            </a:r>
            <a:r>
              <a:rPr lang="en-US" sz="1800" dirty="0" smtClean="0">
                <a:latin typeface="+mj-lt"/>
              </a:rPr>
              <a:t>create </a:t>
            </a:r>
            <a:r>
              <a:rPr lang="en-US" sz="1800" dirty="0">
                <a:latin typeface="+mj-lt"/>
              </a:rPr>
              <a:t>a new kickstart under the folder /</a:t>
            </a:r>
            <a:r>
              <a:rPr lang="en-US" sz="1800" dirty="0" err="1">
                <a:latin typeface="+mj-lt"/>
              </a:rPr>
              <a:t>var</a:t>
            </a:r>
            <a:r>
              <a:rPr lang="en-US" sz="1800" dirty="0">
                <a:latin typeface="+mj-lt"/>
              </a:rPr>
              <a:t>/ftp/pub with the name ‘</a:t>
            </a:r>
            <a:r>
              <a:rPr lang="en-US" sz="1800" b="1" dirty="0">
                <a:latin typeface="+mj-lt"/>
              </a:rPr>
              <a:t>centos7.cfg</a:t>
            </a:r>
            <a:r>
              <a:rPr lang="en-US" sz="1800" dirty="0">
                <a:latin typeface="+mj-lt"/>
              </a:rPr>
              <a:t>’</a:t>
            </a:r>
            <a:r>
              <a:rPr lang="en-US" sz="1800" b="1" dirty="0">
                <a:latin typeface="+mj-lt"/>
              </a:rPr>
              <a:t>/</a:t>
            </a:r>
            <a:endParaRPr lang="en-US" sz="1800" dirty="0">
              <a:latin typeface="+mj-lt"/>
            </a:endParaRPr>
          </a:p>
          <a:p>
            <a:pPr algn="l"/>
            <a:endParaRPr lang="en-US" sz="1800" dirty="0" smtClean="0">
              <a:latin typeface="+mj-lt"/>
            </a:endParaRPr>
          </a:p>
          <a:p>
            <a:pPr algn="l"/>
            <a:r>
              <a:rPr lang="en-US" sz="1800" dirty="0" err="1" smtClean="0">
                <a:latin typeface="+mj-lt"/>
              </a:rPr>
              <a:t>cp</a:t>
            </a:r>
            <a:r>
              <a:rPr lang="en-US" sz="1800" dirty="0" smtClean="0">
                <a:latin typeface="+mj-lt"/>
              </a:rPr>
              <a:t> /root/anaconda-</a:t>
            </a:r>
            <a:r>
              <a:rPr lang="en-US" sz="1800" dirty="0" err="1" smtClean="0">
                <a:latin typeface="+mj-lt"/>
              </a:rPr>
              <a:t>ks.cfg</a:t>
            </a:r>
            <a:r>
              <a:rPr lang="en-US" sz="1800" dirty="0" smtClean="0">
                <a:latin typeface="+mj-lt"/>
              </a:rPr>
              <a:t> </a:t>
            </a:r>
            <a:r>
              <a:rPr lang="en-US" sz="1800" dirty="0">
                <a:latin typeface="+mj-lt"/>
              </a:rPr>
              <a:t>/</a:t>
            </a:r>
            <a:r>
              <a:rPr lang="en-US" sz="1800" dirty="0" err="1">
                <a:latin typeface="+mj-lt"/>
              </a:rPr>
              <a:t>var</a:t>
            </a:r>
            <a:r>
              <a:rPr lang="en-US" sz="1800" dirty="0">
                <a:latin typeface="+mj-lt"/>
              </a:rPr>
              <a:t>/ftp/centos7.cfg</a:t>
            </a:r>
          </a:p>
          <a:p>
            <a:pPr algn="l"/>
            <a:r>
              <a:rPr lang="en-US" sz="1800" dirty="0" smtClean="0">
                <a:latin typeface="+mj-lt"/>
              </a:rPr>
              <a:t>vim </a:t>
            </a:r>
            <a:r>
              <a:rPr lang="en-US" sz="1800" dirty="0">
                <a:latin typeface="+mj-lt"/>
              </a:rPr>
              <a:t>/</a:t>
            </a:r>
            <a:r>
              <a:rPr lang="en-US" sz="1800" dirty="0" err="1" smtClean="0">
                <a:latin typeface="+mj-lt"/>
              </a:rPr>
              <a:t>var</a:t>
            </a:r>
            <a:r>
              <a:rPr lang="en-US" sz="1800" dirty="0" smtClean="0">
                <a:latin typeface="+mj-lt"/>
              </a:rPr>
              <a:t>/ftp/centos7.cfg</a:t>
            </a:r>
          </a:p>
          <a:p>
            <a:pPr algn="l"/>
            <a:endParaRPr lang="en-US" sz="1800" dirty="0" smtClean="0">
              <a:latin typeface="+mj-lt"/>
            </a:endParaRPr>
          </a:p>
        </p:txBody>
      </p:sp>
      <p:pic>
        <p:nvPicPr>
          <p:cNvPr id="6" name="Picture 5"/>
          <p:cNvPicPr>
            <a:picLocks noChangeAspect="1"/>
          </p:cNvPicPr>
          <p:nvPr/>
        </p:nvPicPr>
        <p:blipFill rotWithShape="1">
          <a:blip r:embed="rId3"/>
          <a:srcRect l="37990" t="32006" r="39119" b="50841"/>
          <a:stretch/>
        </p:blipFill>
        <p:spPr>
          <a:xfrm>
            <a:off x="2981201" y="2716546"/>
            <a:ext cx="4186238" cy="1764507"/>
          </a:xfrm>
          <a:prstGeom prst="rect">
            <a:avLst/>
          </a:prstGeom>
        </p:spPr>
      </p:pic>
    </p:spTree>
    <p:extLst>
      <p:ext uri="{BB962C8B-B14F-4D97-AF65-F5344CB8AC3E}">
        <p14:creationId xmlns:p14="http://schemas.microsoft.com/office/powerpoint/2010/main" val="1107845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3004606" y="1516701"/>
            <a:ext cx="5165581" cy="9660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l"/>
            <a:r>
              <a:rPr lang="en-US" sz="1800" dirty="0">
                <a:latin typeface="+mj-lt"/>
              </a:rPr>
              <a:t>Create a PXE menu file </a:t>
            </a:r>
            <a:endParaRPr lang="en-US" sz="1800" dirty="0" smtClean="0">
              <a:latin typeface="+mj-lt"/>
            </a:endParaRPr>
          </a:p>
          <a:p>
            <a:pPr algn="l"/>
            <a:r>
              <a:rPr lang="en-US" sz="1800" dirty="0" smtClean="0">
                <a:latin typeface="+mj-lt"/>
              </a:rPr>
              <a:t>(VIM </a:t>
            </a:r>
            <a:r>
              <a:rPr lang="en-US" sz="1800" b="1" dirty="0" smtClean="0">
                <a:latin typeface="+mj-lt"/>
              </a:rPr>
              <a:t>/</a:t>
            </a:r>
            <a:r>
              <a:rPr lang="en-US" sz="1800" b="1" dirty="0" err="1" smtClean="0">
                <a:latin typeface="+mj-lt"/>
              </a:rPr>
              <a:t>var</a:t>
            </a:r>
            <a:r>
              <a:rPr lang="en-US" sz="1800" b="1" dirty="0" smtClean="0">
                <a:latin typeface="+mj-lt"/>
              </a:rPr>
              <a:t>/lib/</a:t>
            </a:r>
            <a:r>
              <a:rPr lang="en-US" sz="1800" b="1" dirty="0" err="1" smtClean="0">
                <a:latin typeface="+mj-lt"/>
              </a:rPr>
              <a:t>tftpboot</a:t>
            </a:r>
            <a:r>
              <a:rPr lang="en-US" sz="1800" b="1" dirty="0" smtClean="0">
                <a:latin typeface="+mj-lt"/>
              </a:rPr>
              <a:t>/pxelinux.cfg/default</a:t>
            </a:r>
            <a:r>
              <a:rPr lang="en-US" sz="1800" dirty="0">
                <a:latin typeface="+mj-lt"/>
              </a:rPr>
              <a:t>),</a:t>
            </a:r>
            <a:endParaRPr lang="en-US" sz="1800" dirty="0" smtClean="0">
              <a:latin typeface="+mj-lt"/>
            </a:endParaRPr>
          </a:p>
        </p:txBody>
      </p:sp>
      <p:pic>
        <p:nvPicPr>
          <p:cNvPr id="2" name="Picture 1"/>
          <p:cNvPicPr>
            <a:picLocks noChangeAspect="1"/>
          </p:cNvPicPr>
          <p:nvPr/>
        </p:nvPicPr>
        <p:blipFill rotWithShape="1">
          <a:blip r:embed="rId3"/>
          <a:srcRect l="45973" t="29163" r="9047" b="49446"/>
          <a:stretch/>
        </p:blipFill>
        <p:spPr>
          <a:xfrm>
            <a:off x="2615169" y="2432303"/>
            <a:ext cx="6181360" cy="2200463"/>
          </a:xfrm>
          <a:prstGeom prst="rect">
            <a:avLst/>
          </a:prstGeom>
        </p:spPr>
      </p:pic>
    </p:spTree>
    <p:extLst>
      <p:ext uri="{BB962C8B-B14F-4D97-AF65-F5344CB8AC3E}">
        <p14:creationId xmlns:p14="http://schemas.microsoft.com/office/powerpoint/2010/main" val="2102684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3004606" y="1516701"/>
            <a:ext cx="5491694" cy="9660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285750" indent="-285750" algn="l">
              <a:buFont typeface="Arial" panose="020B0604020202020204" pitchFamily="34" charset="0"/>
              <a:buChar char="•"/>
            </a:pPr>
            <a:r>
              <a:rPr lang="en-US" sz="1800" dirty="0">
                <a:latin typeface="+mj-lt"/>
              </a:rPr>
              <a:t>Start and enable </a:t>
            </a:r>
            <a:r>
              <a:rPr lang="en-US" sz="1800" dirty="0" err="1">
                <a:latin typeface="+mj-lt"/>
              </a:rPr>
              <a:t>xinetd</a:t>
            </a:r>
            <a:r>
              <a:rPr lang="en-US" sz="1800" dirty="0">
                <a:latin typeface="+mj-lt"/>
              </a:rPr>
              <a:t>, </a:t>
            </a:r>
            <a:r>
              <a:rPr lang="en-US" sz="1800" dirty="0" err="1">
                <a:latin typeface="+mj-lt"/>
              </a:rPr>
              <a:t>dhcp</a:t>
            </a:r>
            <a:r>
              <a:rPr lang="en-US" sz="1800" dirty="0">
                <a:latin typeface="+mj-lt"/>
              </a:rPr>
              <a:t> and </a:t>
            </a:r>
            <a:r>
              <a:rPr lang="en-US" sz="1800" dirty="0" err="1">
                <a:latin typeface="+mj-lt"/>
              </a:rPr>
              <a:t>vsftpd</a:t>
            </a:r>
            <a:r>
              <a:rPr lang="en-US" sz="1800" dirty="0">
                <a:latin typeface="+mj-lt"/>
              </a:rPr>
              <a:t> </a:t>
            </a:r>
            <a:r>
              <a:rPr lang="en-US" sz="1800" dirty="0" smtClean="0">
                <a:latin typeface="+mj-lt"/>
              </a:rPr>
              <a:t>service</a:t>
            </a:r>
          </a:p>
          <a:p>
            <a:pPr marL="285750" indent="-285750" algn="l">
              <a:buFont typeface="Arial" panose="020B0604020202020204" pitchFamily="34" charset="0"/>
              <a:buChar char="•"/>
            </a:pPr>
            <a:r>
              <a:rPr lang="en-US" sz="1800" dirty="0">
                <a:latin typeface="+mj-lt"/>
              </a:rPr>
              <a:t>Open the ports in the OS </a:t>
            </a:r>
            <a:r>
              <a:rPr lang="en-US" sz="1800" dirty="0" smtClean="0">
                <a:latin typeface="+mj-lt"/>
              </a:rPr>
              <a:t>firewall</a:t>
            </a:r>
          </a:p>
          <a:p>
            <a:pPr marL="285750" indent="-285750" algn="l">
              <a:buFont typeface="Arial" panose="020B0604020202020204" pitchFamily="34" charset="0"/>
              <a:buChar char="•"/>
            </a:pPr>
            <a:r>
              <a:rPr lang="en-US" sz="1800" dirty="0" err="1">
                <a:latin typeface="+mj-lt"/>
              </a:rPr>
              <a:t>selinux</a:t>
            </a:r>
            <a:r>
              <a:rPr lang="en-US" sz="1800" dirty="0">
                <a:latin typeface="+mj-lt"/>
              </a:rPr>
              <a:t> rule for ftp server.</a:t>
            </a:r>
          </a:p>
        </p:txBody>
      </p:sp>
      <p:pic>
        <p:nvPicPr>
          <p:cNvPr id="3" name="Picture 2"/>
          <p:cNvPicPr>
            <a:picLocks noChangeAspect="1"/>
          </p:cNvPicPr>
          <p:nvPr/>
        </p:nvPicPr>
        <p:blipFill rotWithShape="1">
          <a:blip r:embed="rId3"/>
          <a:srcRect l="49275" t="42645" r="22517" b="38245"/>
          <a:stretch/>
        </p:blipFill>
        <p:spPr>
          <a:xfrm>
            <a:off x="3011447" y="2554435"/>
            <a:ext cx="5158740" cy="1965960"/>
          </a:xfrm>
          <a:prstGeom prst="rect">
            <a:avLst/>
          </a:prstGeom>
        </p:spPr>
      </p:pic>
    </p:spTree>
    <p:extLst>
      <p:ext uri="{BB962C8B-B14F-4D97-AF65-F5344CB8AC3E}">
        <p14:creationId xmlns:p14="http://schemas.microsoft.com/office/powerpoint/2010/main" val="2528937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Picture 48"/>
          <p:cNvPicPr/>
          <p:nvPr/>
        </p:nvPicPr>
        <p:blipFill rotWithShape="1">
          <a:blip r:embed="rId3"/>
          <a:srcRect l="34825" t="28965" r="28684" b="30279"/>
          <a:stretch/>
        </p:blipFill>
        <p:spPr>
          <a:xfrm>
            <a:off x="3195171" y="1635597"/>
            <a:ext cx="4206241" cy="3086100"/>
          </a:xfrm>
          <a:prstGeom prst="rect">
            <a:avLst/>
          </a:prstGeom>
        </p:spPr>
      </p:pic>
      <p:sp>
        <p:nvSpPr>
          <p:cNvPr id="50" name="Google Shape;3163;p36"/>
          <p:cNvSpPr txBox="1">
            <a:spLocks/>
          </p:cNvSpPr>
          <p:nvPr/>
        </p:nvSpPr>
        <p:spPr>
          <a:xfrm>
            <a:off x="3062486" y="1098415"/>
            <a:ext cx="4984234" cy="4182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sz="1800" b="1" dirty="0">
                <a:solidFill>
                  <a:schemeClr val="tx1"/>
                </a:solidFill>
                <a:latin typeface="+mj-lt"/>
              </a:rPr>
              <a:t>Boot the client with pxe boot </a:t>
            </a:r>
            <a:r>
              <a:rPr lang="en-US" sz="1800" b="1" dirty="0" smtClean="0">
                <a:solidFill>
                  <a:schemeClr val="tx1"/>
                </a:solidFill>
                <a:latin typeface="+mj-lt"/>
              </a:rPr>
              <a:t>option (Menu)</a:t>
            </a:r>
            <a:endParaRPr lang="en-US" sz="1800" b="1" dirty="0">
              <a:solidFill>
                <a:schemeClr val="tx1"/>
              </a:solidFill>
              <a:latin typeface="+mj-lt"/>
            </a:endParaRPr>
          </a:p>
        </p:txBody>
      </p:sp>
    </p:spTree>
    <p:extLst>
      <p:ext uri="{BB962C8B-B14F-4D97-AF65-F5344CB8AC3E}">
        <p14:creationId xmlns:p14="http://schemas.microsoft.com/office/powerpoint/2010/main" val="28388576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3163;p36"/>
          <p:cNvSpPr txBox="1">
            <a:spLocks/>
          </p:cNvSpPr>
          <p:nvPr/>
        </p:nvSpPr>
        <p:spPr>
          <a:xfrm>
            <a:off x="2804982" y="1139915"/>
            <a:ext cx="5670034" cy="4182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sz="1800" b="1" dirty="0">
                <a:solidFill>
                  <a:schemeClr val="tx1"/>
                </a:solidFill>
                <a:latin typeface="+mj-lt"/>
              </a:rPr>
              <a:t>Boot the client with pxe boot </a:t>
            </a:r>
            <a:r>
              <a:rPr lang="en-US" sz="1800" b="1" dirty="0" smtClean="0">
                <a:solidFill>
                  <a:schemeClr val="tx1"/>
                </a:solidFill>
                <a:latin typeface="+mj-lt"/>
              </a:rPr>
              <a:t>option (installation)</a:t>
            </a:r>
            <a:endParaRPr lang="en-US" sz="1800" b="1" dirty="0">
              <a:solidFill>
                <a:schemeClr val="tx1"/>
              </a:solidFill>
              <a:latin typeface="+mj-lt"/>
            </a:endParaRPr>
          </a:p>
        </p:txBody>
      </p:sp>
      <p:sp>
        <p:nvSpPr>
          <p:cNvPr id="2" name="AutoShape 2" descr="blob:https://web.whatsapp.com/75c2f2be-d78b-4354-b130-435c965706e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 name="Content Placeholder 21" descr="Graphical user interface, application&#10;&#10;Description automatically generated"/>
          <p:cNvPicPr>
            <a:picLocks/>
          </p:cNvPicPr>
          <p:nvPr/>
        </p:nvPicPr>
        <p:blipFill rotWithShape="1">
          <a:blip r:embed="rId3"/>
          <a:srcRect l="6568" t="4013" r="4020" b="1254"/>
          <a:stretch/>
        </p:blipFill>
        <p:spPr>
          <a:xfrm>
            <a:off x="2976112" y="1613169"/>
            <a:ext cx="5076428" cy="3193078"/>
          </a:xfrm>
          <a:prstGeom prst="rect">
            <a:avLst/>
          </a:prstGeom>
        </p:spPr>
      </p:pic>
    </p:spTree>
    <p:extLst>
      <p:ext uri="{BB962C8B-B14F-4D97-AF65-F5344CB8AC3E}">
        <p14:creationId xmlns:p14="http://schemas.microsoft.com/office/powerpoint/2010/main" val="812104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30"/>
          <p:cNvSpPr txBox="1">
            <a:spLocks noGrp="1"/>
          </p:cNvSpPr>
          <p:nvPr>
            <p:ph type="title"/>
          </p:nvPr>
        </p:nvSpPr>
        <p:spPr>
          <a:xfrm>
            <a:off x="514800"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smtClean="0"/>
              <a:t>Final Output</a:t>
            </a:r>
            <a:endParaRPr sz="3600" dirty="0"/>
          </a:p>
        </p:txBody>
      </p:sp>
      <p:pic>
        <p:nvPicPr>
          <p:cNvPr id="2" name="Picture 1"/>
          <p:cNvPicPr>
            <a:picLocks noChangeAspect="1"/>
          </p:cNvPicPr>
          <p:nvPr/>
        </p:nvPicPr>
        <p:blipFill>
          <a:blip r:embed="rId3"/>
          <a:stretch>
            <a:fillRect/>
          </a:stretch>
        </p:blipFill>
        <p:spPr>
          <a:xfrm>
            <a:off x="798671" y="729073"/>
            <a:ext cx="7546658" cy="424499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27"/>
          <p:cNvSpPr txBox="1">
            <a:spLocks noGrp="1"/>
          </p:cNvSpPr>
          <p:nvPr>
            <p:ph type="title"/>
          </p:nvPr>
        </p:nvSpPr>
        <p:spPr>
          <a:xfrm>
            <a:off x="494921" y="412639"/>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smtClean="0"/>
              <a:t>PXE vs. IPXE</a:t>
            </a:r>
            <a:endParaRPr sz="4800" dirty="0"/>
          </a:p>
        </p:txBody>
      </p:sp>
      <p:grpSp>
        <p:nvGrpSpPr>
          <p:cNvPr id="1649" name="Google Shape;1649;p27"/>
          <p:cNvGrpSpPr/>
          <p:nvPr/>
        </p:nvGrpSpPr>
        <p:grpSpPr>
          <a:xfrm>
            <a:off x="2984785" y="1405676"/>
            <a:ext cx="3173949" cy="3092262"/>
            <a:chOff x="3308863" y="1644937"/>
            <a:chExt cx="2526225" cy="2461013"/>
          </a:xfrm>
        </p:grpSpPr>
        <p:grpSp>
          <p:nvGrpSpPr>
            <p:cNvPr id="1650" name="Google Shape;1650;p27"/>
            <p:cNvGrpSpPr/>
            <p:nvPr/>
          </p:nvGrpSpPr>
          <p:grpSpPr>
            <a:xfrm>
              <a:off x="4447388" y="2652255"/>
              <a:ext cx="1387700" cy="1453695"/>
              <a:chOff x="4447388" y="2652255"/>
              <a:chExt cx="1387700" cy="1453695"/>
            </a:xfrm>
          </p:grpSpPr>
          <p:sp>
            <p:nvSpPr>
              <p:cNvPr id="1651" name="Google Shape;1651;p27"/>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27"/>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7"/>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7"/>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7"/>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7"/>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7"/>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7"/>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7"/>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27"/>
          <p:cNvGrpSpPr/>
          <p:nvPr/>
        </p:nvGrpSpPr>
        <p:grpSpPr>
          <a:xfrm>
            <a:off x="6338074" y="1144957"/>
            <a:ext cx="2372419" cy="2680696"/>
            <a:chOff x="422146" y="87257"/>
            <a:chExt cx="2372419" cy="2680696"/>
          </a:xfrm>
        </p:grpSpPr>
        <p:sp>
          <p:nvSpPr>
            <p:cNvPr id="1689" name="Google Shape;1689;p27"/>
            <p:cNvSpPr txBox="1"/>
            <p:nvPr/>
          </p:nvSpPr>
          <p:spPr>
            <a:xfrm>
              <a:off x="422146" y="8725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smtClean="0">
                  <a:solidFill>
                    <a:schemeClr val="lt2"/>
                  </a:solidFill>
                  <a:latin typeface="Fira Sans Extra Condensed SemiBold"/>
                  <a:ea typeface="Fira Sans Extra Condensed SemiBold"/>
                  <a:cs typeface="Fira Sans Extra Condensed SemiBold"/>
                  <a:sym typeface="Fira Sans Extra Condensed SemiBold"/>
                </a:rPr>
                <a:t>PXE</a:t>
              </a:r>
              <a:endParaRPr sz="32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90" name="Google Shape;1690;p27"/>
            <p:cNvSpPr txBox="1"/>
            <p:nvPr/>
          </p:nvSpPr>
          <p:spPr>
            <a:xfrm>
              <a:off x="516065" y="530723"/>
              <a:ext cx="2278500" cy="2237230"/>
            </a:xfrm>
            <a:prstGeom prst="rect">
              <a:avLst/>
            </a:prstGeom>
            <a:noFill/>
            <a:ln>
              <a:noFill/>
            </a:ln>
          </p:spPr>
          <p:txBody>
            <a:bodyPr spcFirstLastPara="1" wrap="square" lIns="91425" tIns="91425" rIns="91425" bIns="91425" anchor="ctr" anchorCtr="0">
              <a:noAutofit/>
            </a:bodyPr>
            <a:lstStyle/>
            <a:p>
              <a:pPr lvl="0" algn="ctr"/>
              <a:r>
                <a:rPr lang="en-US" sz="1600" dirty="0"/>
                <a:t>It mainly uses the tftp protocol for file </a:t>
              </a:r>
              <a:r>
                <a:rPr lang="en-US" sz="1600" dirty="0" smtClean="0"/>
                <a:t>transfer</a:t>
              </a:r>
            </a:p>
            <a:p>
              <a:pPr lvl="0" algn="ctr"/>
              <a:endParaRPr lang="en-US" dirty="0" smtClean="0"/>
            </a:p>
            <a:p>
              <a:pPr lvl="0" algn="ctr"/>
              <a:r>
                <a:rPr lang="en-US" dirty="0"/>
                <a:t>T</a:t>
              </a:r>
              <a:r>
                <a:rPr lang="en-US" dirty="0" smtClean="0"/>
                <a:t>ransfer </a:t>
              </a:r>
              <a:r>
                <a:rPr lang="en-US" dirty="0"/>
                <a:t>speeds are low and things generally don’t work too well over high latency and/or low bandwidth links due to the content size required in today’s environment.</a:t>
              </a:r>
              <a:endParaRPr sz="1600" dirty="0">
                <a:latin typeface="Roboto"/>
                <a:ea typeface="Roboto"/>
                <a:cs typeface="Roboto"/>
                <a:sym typeface="Roboto"/>
              </a:endParaRPr>
            </a:p>
          </p:txBody>
        </p:sp>
      </p:grpSp>
      <p:grpSp>
        <p:nvGrpSpPr>
          <p:cNvPr id="1691" name="Google Shape;1691;p27"/>
          <p:cNvGrpSpPr/>
          <p:nvPr/>
        </p:nvGrpSpPr>
        <p:grpSpPr>
          <a:xfrm>
            <a:off x="25791" y="1144957"/>
            <a:ext cx="2581776" cy="2186070"/>
            <a:chOff x="6412401" y="2742047"/>
            <a:chExt cx="2581776" cy="2186070"/>
          </a:xfrm>
        </p:grpSpPr>
        <p:sp>
          <p:nvSpPr>
            <p:cNvPr id="1692" name="Google Shape;1692;p27"/>
            <p:cNvSpPr txBox="1"/>
            <p:nvPr/>
          </p:nvSpPr>
          <p:spPr>
            <a:xfrm>
              <a:off x="6412401" y="2742047"/>
              <a:ext cx="2278500" cy="3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smtClean="0">
                  <a:solidFill>
                    <a:schemeClr val="lt2"/>
                  </a:solidFill>
                  <a:latin typeface="Fira Sans Extra Condensed SemiBold"/>
                  <a:ea typeface="Fira Sans Extra Condensed SemiBold"/>
                  <a:cs typeface="Fira Sans Extra Condensed SemiBold"/>
                  <a:sym typeface="Fira Sans Extra Condensed SemiBold"/>
                </a:rPr>
                <a:t>IPXE</a:t>
              </a:r>
              <a:endParaRPr sz="32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693" name="Google Shape;1693;p27"/>
            <p:cNvSpPr txBox="1"/>
            <p:nvPr/>
          </p:nvSpPr>
          <p:spPr>
            <a:xfrm>
              <a:off x="6715677" y="4080917"/>
              <a:ext cx="2278500" cy="847200"/>
            </a:xfrm>
            <a:prstGeom prst="rect">
              <a:avLst/>
            </a:prstGeom>
            <a:noFill/>
            <a:ln>
              <a:noFill/>
            </a:ln>
          </p:spPr>
          <p:txBody>
            <a:bodyPr spcFirstLastPara="1" wrap="square" lIns="91425" tIns="91425" rIns="91425" bIns="91425" anchor="ctr" anchorCtr="0">
              <a:noAutofit/>
            </a:bodyPr>
            <a:lstStyle/>
            <a:p>
              <a:r>
                <a:rPr lang="en-US" dirty="0"/>
                <a:t>iPXE is the leading Open Source network boot firmware, which offers a small footprint (75KB for BIOS and about 128KB for EFI) boot loader, which allows the system to switch to a better suited protocol for high speed/high latency/high packet loss environments.</a:t>
              </a:r>
              <a:endParaRPr sz="1200" dirty="0">
                <a:latin typeface="Roboto"/>
                <a:ea typeface="Roboto"/>
                <a:cs typeface="Roboto"/>
                <a:sym typeface="Roboto"/>
              </a:endParaRPr>
            </a:p>
          </p:txBody>
        </p:sp>
      </p:grpSp>
      <p:sp>
        <p:nvSpPr>
          <p:cNvPr id="2" name="Rectangle 1"/>
          <p:cNvSpPr/>
          <p:nvPr/>
        </p:nvSpPr>
        <p:spPr>
          <a:xfrm>
            <a:off x="330196" y="4290851"/>
            <a:ext cx="4693914" cy="523220"/>
          </a:xfrm>
          <a:prstGeom prst="rect">
            <a:avLst/>
          </a:prstGeom>
        </p:spPr>
        <p:txBody>
          <a:bodyPr wrap="none">
            <a:spAutoFit/>
          </a:bodyPr>
          <a:lstStyle/>
          <a:p>
            <a:r>
              <a:rPr lang="en-US" dirty="0">
                <a:solidFill>
                  <a:srgbClr val="293E8D"/>
                </a:solidFill>
                <a:latin typeface="+mj-lt"/>
              </a:rPr>
              <a:t>iPXE</a:t>
            </a:r>
            <a:r>
              <a:rPr lang="en-US" dirty="0">
                <a:solidFill>
                  <a:srgbClr val="424242"/>
                </a:solidFill>
                <a:latin typeface="+mj-lt"/>
              </a:rPr>
              <a:t> also offers you the ability </a:t>
            </a:r>
            <a:r>
              <a:rPr lang="en-US" dirty="0" smtClean="0">
                <a:solidFill>
                  <a:srgbClr val="424242"/>
                </a:solidFill>
                <a:latin typeface="+mj-lt"/>
              </a:rPr>
              <a:t>to boot</a:t>
            </a:r>
          </a:p>
          <a:p>
            <a:r>
              <a:rPr lang="en-US" dirty="0" smtClean="0">
                <a:solidFill>
                  <a:srgbClr val="424242"/>
                </a:solidFill>
                <a:latin typeface="+mj-lt"/>
              </a:rPr>
              <a:t>From: web server, iscsi SAN, wireless network and cloud</a:t>
            </a:r>
            <a:endParaRPr lang="en-US" dirty="0">
              <a:latin typeface="+mj-lt"/>
            </a:endParaRPr>
          </a:p>
        </p:txBody>
      </p:sp>
    </p:spTree>
    <p:extLst>
      <p:ext uri="{BB962C8B-B14F-4D97-AF65-F5344CB8AC3E}">
        <p14:creationId xmlns:p14="http://schemas.microsoft.com/office/powerpoint/2010/main" val="43494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grpSp>
        <p:nvGrpSpPr>
          <p:cNvPr id="2541" name="Google Shape;2541;p32"/>
          <p:cNvGrpSpPr/>
          <p:nvPr/>
        </p:nvGrpSpPr>
        <p:grpSpPr>
          <a:xfrm>
            <a:off x="922376" y="995974"/>
            <a:ext cx="1523710" cy="1957352"/>
            <a:chOff x="2616388" y="1504175"/>
            <a:chExt cx="2082425" cy="2675075"/>
          </a:xfrm>
        </p:grpSpPr>
        <p:sp>
          <p:nvSpPr>
            <p:cNvPr id="2542" name="Google Shape;2542;p32"/>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32"/>
            <p:cNvGrpSpPr/>
            <p:nvPr/>
          </p:nvGrpSpPr>
          <p:grpSpPr>
            <a:xfrm>
              <a:off x="2723238" y="3123575"/>
              <a:ext cx="1675550" cy="965475"/>
              <a:chOff x="2723238" y="3123575"/>
              <a:chExt cx="1675550" cy="965475"/>
            </a:xfrm>
          </p:grpSpPr>
          <p:sp>
            <p:nvSpPr>
              <p:cNvPr id="2546" name="Google Shape;2546;p32"/>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2"/>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2"/>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2"/>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2" name="Google Shape;2602;p32"/>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2"/>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2"/>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2"/>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2"/>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32"/>
          <p:cNvGrpSpPr/>
          <p:nvPr/>
        </p:nvGrpSpPr>
        <p:grpSpPr>
          <a:xfrm>
            <a:off x="6330300" y="991275"/>
            <a:ext cx="1926218" cy="1867668"/>
            <a:chOff x="6330300" y="991275"/>
            <a:chExt cx="1926218" cy="1867668"/>
          </a:xfrm>
        </p:grpSpPr>
        <p:sp>
          <p:nvSpPr>
            <p:cNvPr id="2610" name="Google Shape;2610;p32"/>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32"/>
          <p:cNvGrpSpPr/>
          <p:nvPr/>
        </p:nvGrpSpPr>
        <p:grpSpPr>
          <a:xfrm rot="5400000">
            <a:off x="4431413" y="483193"/>
            <a:ext cx="281175" cy="5585989"/>
            <a:chOff x="2440250" y="1283325"/>
            <a:chExt cx="281175" cy="2635025"/>
          </a:xfrm>
        </p:grpSpPr>
        <p:grpSp>
          <p:nvGrpSpPr>
            <p:cNvPr id="2624" name="Google Shape;2624;p32"/>
            <p:cNvGrpSpPr/>
            <p:nvPr/>
          </p:nvGrpSpPr>
          <p:grpSpPr>
            <a:xfrm>
              <a:off x="2440325" y="1283325"/>
              <a:ext cx="281100" cy="2635017"/>
              <a:chOff x="2440325" y="1283325"/>
              <a:chExt cx="281100" cy="2635017"/>
            </a:xfrm>
          </p:grpSpPr>
          <p:cxnSp>
            <p:nvCxnSpPr>
              <p:cNvPr id="2625" name="Google Shape;2625;p32"/>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2626" name="Google Shape;2626;p32"/>
              <p:cNvCxnSpPr/>
              <p:nvPr/>
            </p:nvCxnSpPr>
            <p:spPr>
              <a:xfrm rot="10800000">
                <a:off x="2440325" y="1296075"/>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7" name="Google Shape;2627;p32"/>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8" name="Google Shape;2628;p32"/>
              <p:cNvCxnSpPr/>
              <p:nvPr/>
            </p:nvCxnSpPr>
            <p:spPr>
              <a:xfrm rot="10800000">
                <a:off x="2440325" y="2607209"/>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629" name="Google Shape;2629;p32"/>
            <p:cNvGrpSpPr/>
            <p:nvPr/>
          </p:nvGrpSpPr>
          <p:grpSpPr>
            <a:xfrm>
              <a:off x="2440250" y="1289325"/>
              <a:ext cx="257100" cy="2629025"/>
              <a:chOff x="2440263" y="1289325"/>
              <a:chExt cx="257100" cy="2629025"/>
            </a:xfrm>
          </p:grpSpPr>
          <p:cxnSp>
            <p:nvCxnSpPr>
              <p:cNvPr id="2630" name="Google Shape;2630;p32"/>
              <p:cNvCxnSpPr/>
              <p:nvPr/>
            </p:nvCxnSpPr>
            <p:spPr>
              <a:xfrm rot="-5400000">
                <a:off x="1371350" y="2601225"/>
                <a:ext cx="2623800" cy="0"/>
              </a:xfrm>
              <a:prstGeom prst="straightConnector1">
                <a:avLst/>
              </a:prstGeom>
              <a:noFill/>
              <a:ln w="28575" cap="flat" cmpd="sng">
                <a:solidFill>
                  <a:schemeClr val="accent4"/>
                </a:solidFill>
                <a:prstDash val="solid"/>
                <a:round/>
                <a:headEnd type="none" w="med" len="med"/>
                <a:tailEnd type="none" w="med" len="med"/>
              </a:ln>
            </p:spPr>
          </p:cxnSp>
          <p:cxnSp>
            <p:nvCxnSpPr>
              <p:cNvPr id="2631" name="Google Shape;2631;p32"/>
              <p:cNvCxnSpPr/>
              <p:nvPr/>
            </p:nvCxnSpPr>
            <p:spPr>
              <a:xfrm rot="10800000">
                <a:off x="2440263" y="129607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2" name="Google Shape;2632;p32"/>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3" name="Google Shape;2633;p32"/>
              <p:cNvCxnSpPr/>
              <p:nvPr/>
            </p:nvCxnSpPr>
            <p:spPr>
              <a:xfrm rot="10800000">
                <a:off x="2440288"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sp>
        <p:nvSpPr>
          <p:cNvPr id="122" name="Google Shape;2523;p32"/>
          <p:cNvSpPr txBox="1">
            <a:spLocks/>
          </p:cNvSpPr>
          <p:nvPr/>
        </p:nvSpPr>
        <p:spPr>
          <a:xfrm>
            <a:off x="2604174" y="2315250"/>
            <a:ext cx="3935652"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buSzPts val="1100"/>
              <a:buFont typeface="Arial"/>
              <a:buNone/>
            </a:pPr>
            <a:r>
              <a:rPr lang="en-GB" sz="4800" dirty="0" smtClean="0">
                <a:solidFill>
                  <a:srgbClr val="9381F6"/>
                </a:solidFill>
              </a:rPr>
              <a:t>Thank</a:t>
            </a:r>
            <a:r>
              <a:rPr lang="en-GB" sz="4800" dirty="0" smtClean="0"/>
              <a:t> </a:t>
            </a:r>
            <a:r>
              <a:rPr lang="en-GB" sz="4800" dirty="0" smtClean="0">
                <a:solidFill>
                  <a:srgbClr val="9381F6"/>
                </a:solidFill>
              </a:rPr>
              <a:t>You</a:t>
            </a:r>
            <a:endParaRPr lang="en-GB" sz="4800" dirty="0">
              <a:solidFill>
                <a:srgbClr val="9381F6"/>
              </a:solidFill>
            </a:endParaRPr>
          </a:p>
        </p:txBody>
      </p:sp>
      <p:sp>
        <p:nvSpPr>
          <p:cNvPr id="124" name="Google Shape;1591;p25"/>
          <p:cNvSpPr txBox="1"/>
          <p:nvPr/>
        </p:nvSpPr>
        <p:spPr>
          <a:xfrm>
            <a:off x="6665864" y="3854839"/>
            <a:ext cx="2014010" cy="951832"/>
          </a:xfrm>
          <a:prstGeom prst="rect">
            <a:avLst/>
          </a:prstGeom>
          <a:noFill/>
          <a:ln>
            <a:noFill/>
          </a:ln>
        </p:spPr>
        <p:txBody>
          <a:bodyPr spcFirstLastPara="1" wrap="square" lIns="91425" tIns="91425" rIns="91425" bIns="91425" anchor="ctr" anchorCtr="0">
            <a:noAutofit/>
          </a:bodyPr>
          <a:lstStyle/>
          <a:p>
            <a:r>
              <a:rPr lang="en-US">
                <a:solidFill>
                  <a:srgbClr val="002060"/>
                </a:solidFill>
              </a:rPr>
              <a:t>Aya Allah Ali </a:t>
            </a:r>
            <a:endParaRPr lang="en-US" smtClean="0">
              <a:solidFill>
                <a:srgbClr val="002060"/>
              </a:solidFill>
            </a:endParaRPr>
          </a:p>
          <a:p>
            <a:r>
              <a:rPr lang="en-US" dirty="0" smtClean="0">
                <a:solidFill>
                  <a:srgbClr val="002060"/>
                </a:solidFill>
              </a:rPr>
              <a:t>Aya Shaaban</a:t>
            </a:r>
            <a:endParaRPr lang="en-US" dirty="0">
              <a:solidFill>
                <a:srgbClr val="002060"/>
              </a:solidFill>
            </a:endParaRPr>
          </a:p>
          <a:p>
            <a:r>
              <a:rPr lang="en-US" dirty="0" smtClean="0">
                <a:solidFill>
                  <a:srgbClr val="002060"/>
                </a:solidFill>
              </a:rPr>
              <a:t>Osama Ahmed Amin</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4" name="Google Shape;274;p17"/>
          <p:cNvGrpSpPr/>
          <p:nvPr/>
        </p:nvGrpSpPr>
        <p:grpSpPr>
          <a:xfrm>
            <a:off x="5171032" y="2403814"/>
            <a:ext cx="2692401" cy="1794594"/>
            <a:chOff x="3189100" y="2403814"/>
            <a:chExt cx="2827819" cy="1666506"/>
          </a:xfrm>
        </p:grpSpPr>
        <p:cxnSp>
          <p:nvCxnSpPr>
            <p:cNvPr id="275" name="Google Shape;275;p17"/>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6" name="Google Shape;276;p17"/>
            <p:cNvCxnSpPr/>
            <p:nvPr/>
          </p:nvCxnSpPr>
          <p:spPr>
            <a:xfrm>
              <a:off x="3189100" y="3055719"/>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7" name="Google Shape;277;p17"/>
            <p:cNvCxnSpPr/>
            <p:nvPr/>
          </p:nvCxnSpPr>
          <p:spPr>
            <a:xfrm>
              <a:off x="4169825" y="2404544"/>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8" name="Google Shape;278;p17"/>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9" name="Google Shape;279;p17"/>
            <p:cNvCxnSpPr/>
            <p:nvPr/>
          </p:nvCxnSpPr>
          <p:spPr>
            <a:xfrm>
              <a:off x="3189100" y="3054989"/>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0" name="Google Shape;280;p17"/>
            <p:cNvCxnSpPr/>
            <p:nvPr/>
          </p:nvCxnSpPr>
          <p:spPr>
            <a:xfrm>
              <a:off x="4169825" y="2403814"/>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1" name="Google Shape;281;p17"/>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med" len="med"/>
              <a:tailEnd type="none" w="med" len="med"/>
            </a:ln>
          </p:spPr>
        </p:cxnSp>
        <p:cxnSp>
          <p:nvCxnSpPr>
            <p:cNvPr id="282" name="Google Shape;282;p17"/>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med" len="med"/>
              <a:tailEnd type="none" w="med" len="med"/>
            </a:ln>
          </p:spPr>
        </p:cxnSp>
      </p:grpSp>
      <p:sp>
        <p:nvSpPr>
          <p:cNvPr id="283" name="Google Shape;283;p17"/>
          <p:cNvSpPr txBox="1">
            <a:spLocks noGrp="1"/>
          </p:cNvSpPr>
          <p:nvPr>
            <p:ph type="title"/>
          </p:nvPr>
        </p:nvSpPr>
        <p:spPr>
          <a:xfrm>
            <a:off x="573213" y="560727"/>
            <a:ext cx="4251316" cy="51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4800" dirty="0" smtClean="0"/>
              <a:t>What is PXE?</a:t>
            </a:r>
            <a:endParaRPr sz="4800" dirty="0"/>
          </a:p>
        </p:txBody>
      </p:sp>
      <p:grpSp>
        <p:nvGrpSpPr>
          <p:cNvPr id="292" name="Google Shape;292;p17"/>
          <p:cNvGrpSpPr/>
          <p:nvPr/>
        </p:nvGrpSpPr>
        <p:grpSpPr>
          <a:xfrm>
            <a:off x="5865737" y="734291"/>
            <a:ext cx="1110151" cy="2361760"/>
            <a:chOff x="3478424" y="1308364"/>
            <a:chExt cx="2187185" cy="2942536"/>
          </a:xfrm>
        </p:grpSpPr>
        <p:sp>
          <p:nvSpPr>
            <p:cNvPr id="293" name="Google Shape;293;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7"/>
            <p:cNvGrpSpPr/>
            <p:nvPr/>
          </p:nvGrpSpPr>
          <p:grpSpPr>
            <a:xfrm>
              <a:off x="3478424" y="1308364"/>
              <a:ext cx="2180470" cy="1878295"/>
              <a:chOff x="5553063" y="1487604"/>
              <a:chExt cx="1981525" cy="1707075"/>
            </a:xfrm>
          </p:grpSpPr>
          <p:sp>
            <p:nvSpPr>
              <p:cNvPr id="337" name="Google Shape;337;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6986259" y="2059788"/>
            <a:ext cx="1110151" cy="1689234"/>
            <a:chOff x="3478424" y="1308364"/>
            <a:chExt cx="2187185" cy="2942536"/>
          </a:xfrm>
        </p:grpSpPr>
        <p:sp>
          <p:nvSpPr>
            <p:cNvPr id="340" name="Google Shape;340;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7"/>
            <p:cNvGrpSpPr/>
            <p:nvPr/>
          </p:nvGrpSpPr>
          <p:grpSpPr>
            <a:xfrm>
              <a:off x="3478424" y="1308364"/>
              <a:ext cx="2180470" cy="1878295"/>
              <a:chOff x="5553063" y="1487604"/>
              <a:chExt cx="1981525" cy="1707075"/>
            </a:xfrm>
          </p:grpSpPr>
          <p:sp>
            <p:nvSpPr>
              <p:cNvPr id="384" name="Google Shape;384;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17"/>
          <p:cNvGrpSpPr/>
          <p:nvPr/>
        </p:nvGrpSpPr>
        <p:grpSpPr>
          <a:xfrm>
            <a:off x="4828593" y="2030519"/>
            <a:ext cx="1110151" cy="1689234"/>
            <a:chOff x="3478424" y="1308364"/>
            <a:chExt cx="2187185" cy="2942536"/>
          </a:xfrm>
        </p:grpSpPr>
        <p:sp>
          <p:nvSpPr>
            <p:cNvPr id="387" name="Google Shape;387;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7"/>
            <p:cNvGrpSpPr/>
            <p:nvPr/>
          </p:nvGrpSpPr>
          <p:grpSpPr>
            <a:xfrm>
              <a:off x="3478424" y="1308364"/>
              <a:ext cx="2180470" cy="1878295"/>
              <a:chOff x="5553063" y="1487604"/>
              <a:chExt cx="1981525" cy="1707075"/>
            </a:xfrm>
          </p:grpSpPr>
          <p:sp>
            <p:nvSpPr>
              <p:cNvPr id="431" name="Google Shape;431;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17"/>
          <p:cNvGrpSpPr/>
          <p:nvPr/>
        </p:nvGrpSpPr>
        <p:grpSpPr>
          <a:xfrm>
            <a:off x="5949115" y="2683491"/>
            <a:ext cx="1110151" cy="1689234"/>
            <a:chOff x="3478424" y="1308364"/>
            <a:chExt cx="2187185" cy="2942536"/>
          </a:xfrm>
        </p:grpSpPr>
        <p:sp>
          <p:nvSpPr>
            <p:cNvPr id="434" name="Google Shape;434;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7"/>
            <p:cNvGrpSpPr/>
            <p:nvPr/>
          </p:nvGrpSpPr>
          <p:grpSpPr>
            <a:xfrm>
              <a:off x="3478424" y="1308364"/>
              <a:ext cx="2180470" cy="1878295"/>
              <a:chOff x="5553063" y="1487604"/>
              <a:chExt cx="1981525" cy="1707075"/>
            </a:xfrm>
          </p:grpSpPr>
          <p:sp>
            <p:nvSpPr>
              <p:cNvPr id="478" name="Google Shape;478;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83;p17"/>
          <p:cNvSpPr txBox="1">
            <a:spLocks/>
          </p:cNvSpPr>
          <p:nvPr/>
        </p:nvSpPr>
        <p:spPr>
          <a:xfrm>
            <a:off x="442201" y="1773825"/>
            <a:ext cx="3833958" cy="28072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just"/>
            <a:r>
              <a:rPr lang="en-US" sz="1800" dirty="0">
                <a:latin typeface="+mn-lt"/>
              </a:rPr>
              <a:t>PXE stands for </a:t>
            </a:r>
            <a:r>
              <a:rPr lang="en-US" sz="1800" dirty="0" smtClean="0">
                <a:latin typeface="+mn-lt"/>
                <a:hlinkClick r:id="rId3"/>
              </a:rPr>
              <a:t>pre-boot </a:t>
            </a:r>
            <a:r>
              <a:rPr lang="en-US" sz="1800" dirty="0">
                <a:latin typeface="+mn-lt"/>
                <a:hlinkClick r:id="rId3"/>
              </a:rPr>
              <a:t>execution environment</a:t>
            </a:r>
            <a:r>
              <a:rPr lang="en-US" sz="1800" dirty="0" smtClean="0">
                <a:latin typeface="+mn-lt"/>
              </a:rPr>
              <a:t>.</a:t>
            </a:r>
          </a:p>
          <a:p>
            <a:pPr algn="just"/>
            <a:endParaRPr lang="en-US" sz="900" dirty="0">
              <a:latin typeface="+mn-lt"/>
            </a:endParaRPr>
          </a:p>
          <a:p>
            <a:pPr algn="just"/>
            <a:r>
              <a:rPr lang="en-US" sz="1800" dirty="0">
                <a:latin typeface="+mn-lt"/>
              </a:rPr>
              <a:t>PXE is a key part of data center infrastructure because it enables automated provisioning of servers or work stations over a network. </a:t>
            </a:r>
            <a:endParaRPr lang="en-US" sz="1800" dirty="0" smtClean="0">
              <a:latin typeface="+mn-lt"/>
            </a:endParaRPr>
          </a:p>
          <a:p>
            <a:pPr algn="just"/>
            <a:endParaRPr lang="en-US" sz="400" dirty="0">
              <a:latin typeface="+mn-lt"/>
            </a:endParaRPr>
          </a:p>
          <a:p>
            <a:pPr algn="just"/>
            <a:r>
              <a:rPr lang="en-US" sz="1800" dirty="0" smtClean="0">
                <a:latin typeface="+mn-lt"/>
              </a:rPr>
              <a:t>Installing </a:t>
            </a:r>
            <a:r>
              <a:rPr lang="en-US" sz="1800" dirty="0">
                <a:latin typeface="+mn-lt"/>
              </a:rPr>
              <a:t>operating systems from CDROM was painfully slow and we desired an automated solution.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2900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smtClean="0"/>
              <a:t>Conclusion of the main idea</a:t>
            </a:r>
            <a:endParaRPr sz="3200" dirty="0"/>
          </a:p>
        </p:txBody>
      </p:sp>
      <p:sp>
        <p:nvSpPr>
          <p:cNvPr id="197" name="Google Shape;197;p16"/>
          <p:cNvSpPr txBox="1"/>
          <p:nvPr/>
        </p:nvSpPr>
        <p:spPr>
          <a:xfrm>
            <a:off x="890128" y="2181506"/>
            <a:ext cx="2272575" cy="929700"/>
          </a:xfrm>
          <a:prstGeom prst="rect">
            <a:avLst/>
          </a:prstGeom>
          <a:noFill/>
          <a:ln>
            <a:noFill/>
          </a:ln>
        </p:spPr>
        <p:txBody>
          <a:bodyPr spcFirstLastPara="1" wrap="square" lIns="91425" tIns="91425" rIns="91425" bIns="91425" anchor="t" anchorCtr="0">
            <a:noAutofit/>
          </a:bodyPr>
          <a:lstStyle/>
          <a:p>
            <a:pPr lvl="0" algn="ctr"/>
            <a:r>
              <a:rPr lang="en-US" dirty="0"/>
              <a:t>PXE works with Network Interface Card (NIC) of the system by making it function like a boot device. </a:t>
            </a:r>
            <a:endParaRPr lang="en-US" dirty="0" smtClean="0"/>
          </a:p>
          <a:p>
            <a:pPr lvl="0" algn="ctr"/>
            <a:endParaRPr lang="en-US" dirty="0" smtClean="0"/>
          </a:p>
          <a:p>
            <a:pPr lvl="0" algn="ctr"/>
            <a:r>
              <a:rPr lang="en-US" dirty="0" smtClean="0"/>
              <a:t>The </a:t>
            </a:r>
            <a:r>
              <a:rPr lang="en-US" dirty="0"/>
              <a:t>PXE-enabled NIC of the client sends out a broadcast request to DHCP server</a:t>
            </a:r>
            <a:endParaRPr sz="1200" dirty="0">
              <a:solidFill>
                <a:schemeClr val="dk1"/>
              </a:solidFill>
              <a:latin typeface="Roboto"/>
              <a:ea typeface="Roboto"/>
              <a:cs typeface="Roboto"/>
              <a:sym typeface="Roboto"/>
            </a:endParaRPr>
          </a:p>
        </p:txBody>
      </p:sp>
      <p:sp>
        <p:nvSpPr>
          <p:cNvPr id="204" name="Google Shape;204;p16"/>
          <p:cNvSpPr txBox="1"/>
          <p:nvPr/>
        </p:nvSpPr>
        <p:spPr>
          <a:xfrm>
            <a:off x="6124189" y="2181506"/>
            <a:ext cx="2180400" cy="929700"/>
          </a:xfrm>
          <a:prstGeom prst="rect">
            <a:avLst/>
          </a:prstGeom>
          <a:noFill/>
          <a:ln>
            <a:noFill/>
          </a:ln>
        </p:spPr>
        <p:txBody>
          <a:bodyPr spcFirstLastPara="1" wrap="square" lIns="91425" tIns="91425" rIns="91425" bIns="91425" anchor="t" anchorCtr="0">
            <a:noAutofit/>
          </a:bodyPr>
          <a:lstStyle/>
          <a:p>
            <a:pPr lvl="0" algn="ctr"/>
            <a:r>
              <a:rPr lang="en-US" dirty="0" smtClean="0"/>
              <a:t>DHCP server </a:t>
            </a:r>
            <a:r>
              <a:rPr lang="en-US" dirty="0"/>
              <a:t>returns with the IP address of the client along with the address of the TFTP server, and the location of boot files on the TFTP server</a:t>
            </a:r>
            <a:endParaRPr sz="1200" dirty="0">
              <a:solidFill>
                <a:schemeClr val="dk1"/>
              </a:solidFill>
              <a:latin typeface="Roboto"/>
              <a:ea typeface="Roboto"/>
              <a:cs typeface="Roboto"/>
              <a:sym typeface="Roboto"/>
            </a:endParaRPr>
          </a:p>
        </p:txBody>
      </p:sp>
      <p:grpSp>
        <p:nvGrpSpPr>
          <p:cNvPr id="205" name="Google Shape;205;p16"/>
          <p:cNvGrpSpPr/>
          <p:nvPr/>
        </p:nvGrpSpPr>
        <p:grpSpPr>
          <a:xfrm>
            <a:off x="3478424" y="1308364"/>
            <a:ext cx="2187185" cy="2942536"/>
            <a:chOff x="3478424" y="1308364"/>
            <a:chExt cx="2187185" cy="2942536"/>
          </a:xfrm>
        </p:grpSpPr>
        <p:sp>
          <p:nvSpPr>
            <p:cNvPr id="206" name="Google Shape;206;p16"/>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6"/>
            <p:cNvGrpSpPr/>
            <p:nvPr/>
          </p:nvGrpSpPr>
          <p:grpSpPr>
            <a:xfrm>
              <a:off x="3478424" y="1308364"/>
              <a:ext cx="2180470" cy="1878295"/>
              <a:chOff x="5553063" y="1487604"/>
              <a:chExt cx="1981525" cy="1707075"/>
            </a:xfrm>
          </p:grpSpPr>
          <p:sp>
            <p:nvSpPr>
              <p:cNvPr id="250" name="Google Shape;250;p16"/>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6"/>
          <p:cNvSpPr/>
          <p:nvPr/>
        </p:nvSpPr>
        <p:spPr>
          <a:xfrm>
            <a:off x="1634018"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6928593" y="1524837"/>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16"/>
          <p:cNvGrpSpPr/>
          <p:nvPr/>
        </p:nvGrpSpPr>
        <p:grpSpPr>
          <a:xfrm>
            <a:off x="1748842" y="1632797"/>
            <a:ext cx="359972" cy="365467"/>
            <a:chOff x="-59400775" y="4084200"/>
            <a:chExt cx="311125" cy="315875"/>
          </a:xfrm>
        </p:grpSpPr>
        <p:sp>
          <p:nvSpPr>
            <p:cNvPr id="255" name="Google Shape;255;p1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6"/>
          <p:cNvGrpSpPr/>
          <p:nvPr/>
        </p:nvGrpSpPr>
        <p:grpSpPr>
          <a:xfrm>
            <a:off x="7035206" y="1632349"/>
            <a:ext cx="368186" cy="366364"/>
            <a:chOff x="-62151950" y="4111775"/>
            <a:chExt cx="318225" cy="316650"/>
          </a:xfrm>
        </p:grpSpPr>
        <p:sp>
          <p:nvSpPr>
            <p:cNvPr id="262" name="Google Shape;262;p1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5"/>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smtClean="0"/>
              <a:t>How it Works</a:t>
            </a:r>
            <a:endParaRPr sz="3600" dirty="0"/>
          </a:p>
        </p:txBody>
      </p:sp>
      <p:grpSp>
        <p:nvGrpSpPr>
          <p:cNvPr id="1480" name="Google Shape;1480;p25"/>
          <p:cNvGrpSpPr/>
          <p:nvPr/>
        </p:nvGrpSpPr>
        <p:grpSpPr>
          <a:xfrm>
            <a:off x="3255989" y="3097823"/>
            <a:ext cx="2631966" cy="1482582"/>
            <a:chOff x="1012725" y="2202350"/>
            <a:chExt cx="2668525" cy="1503175"/>
          </a:xfrm>
        </p:grpSpPr>
        <p:sp>
          <p:nvSpPr>
            <p:cNvPr id="1481" name="Google Shape;1481;p25"/>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p:cNvGrpSpPr/>
          <p:nvPr/>
        </p:nvGrpSpPr>
        <p:grpSpPr>
          <a:xfrm>
            <a:off x="3813523" y="1279109"/>
            <a:ext cx="1581560" cy="3019039"/>
            <a:chOff x="1497487" y="1374192"/>
            <a:chExt cx="1262521" cy="2410026"/>
          </a:xfrm>
        </p:grpSpPr>
        <p:sp>
          <p:nvSpPr>
            <p:cNvPr id="1486" name="Google Shape;1486;p25"/>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25"/>
          <p:cNvGrpSpPr/>
          <p:nvPr/>
        </p:nvGrpSpPr>
        <p:grpSpPr>
          <a:xfrm>
            <a:off x="487119" y="1433145"/>
            <a:ext cx="2908165" cy="743200"/>
            <a:chOff x="487119" y="1402945"/>
            <a:chExt cx="2908165" cy="743200"/>
          </a:xfrm>
        </p:grpSpPr>
        <p:sp>
          <p:nvSpPr>
            <p:cNvPr id="1581" name="Google Shape;1581;p25"/>
            <p:cNvSpPr txBox="1"/>
            <p:nvPr/>
          </p:nvSpPr>
          <p:spPr>
            <a:xfrm>
              <a:off x="839884" y="1711745"/>
              <a:ext cx="2555400" cy="434400"/>
            </a:xfrm>
            <a:prstGeom prst="rect">
              <a:avLst/>
            </a:prstGeom>
            <a:noFill/>
            <a:ln>
              <a:noFill/>
            </a:ln>
          </p:spPr>
          <p:txBody>
            <a:bodyPr spcFirstLastPara="1" wrap="square" lIns="91425" tIns="91425" rIns="91425" bIns="91425" anchor="ctr" anchorCtr="0">
              <a:noAutofit/>
            </a:bodyPr>
            <a:lstStyle/>
            <a:p>
              <a:pPr lvl="0"/>
              <a:r>
                <a:rPr lang="en-US" dirty="0"/>
                <a:t>Target Machine </a:t>
              </a:r>
              <a:r>
                <a:rPr lang="en-US" dirty="0" smtClean="0"/>
                <a:t>is </a:t>
              </a:r>
              <a:r>
                <a:rPr lang="en-US" dirty="0"/>
                <a:t>booted.</a:t>
              </a:r>
            </a:p>
          </p:txBody>
        </p:sp>
        <p:sp>
          <p:nvSpPr>
            <p:cNvPr id="1582" name="Google Shape;1582;p25"/>
            <p:cNvSpPr txBox="1"/>
            <p:nvPr/>
          </p:nvSpPr>
          <p:spPr>
            <a:xfrm>
              <a:off x="487119" y="1402945"/>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a:solidFill>
                    <a:srgbClr val="000000"/>
                  </a:solidFill>
                  <a:latin typeface="Fira Sans Extra Condensed Medium"/>
                  <a:ea typeface="Fira Sans Extra Condensed Medium"/>
                  <a:cs typeface="Fira Sans Extra Condensed Medium"/>
                  <a:sym typeface="Fira Sans Extra Condensed Medium"/>
                </a:rPr>
                <a:t>01</a:t>
              </a:r>
              <a:endParaRPr sz="3000">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583" name="Google Shape;1583;p25"/>
          <p:cNvGrpSpPr/>
          <p:nvPr/>
        </p:nvGrpSpPr>
        <p:grpSpPr>
          <a:xfrm>
            <a:off x="6107022" y="1433141"/>
            <a:ext cx="2555400" cy="1578722"/>
            <a:chOff x="6107022" y="1402941"/>
            <a:chExt cx="2555400" cy="1578722"/>
          </a:xfrm>
        </p:grpSpPr>
        <p:sp>
          <p:nvSpPr>
            <p:cNvPr id="1586" name="Google Shape;1586;p25"/>
            <p:cNvSpPr txBox="1"/>
            <p:nvPr/>
          </p:nvSpPr>
          <p:spPr>
            <a:xfrm>
              <a:off x="6107022" y="2547263"/>
              <a:ext cx="2555400" cy="434400"/>
            </a:xfrm>
            <a:prstGeom prst="rect">
              <a:avLst/>
            </a:prstGeom>
            <a:noFill/>
            <a:ln>
              <a:noFill/>
            </a:ln>
          </p:spPr>
          <p:txBody>
            <a:bodyPr spcFirstLastPara="1" wrap="square" lIns="91425" tIns="91425" rIns="91425" bIns="91425" anchor="ctr" anchorCtr="0">
              <a:noAutofit/>
            </a:bodyPr>
            <a:lstStyle/>
            <a:p>
              <a:pPr lvl="0"/>
              <a:r>
                <a:rPr lang="en-US" dirty="0"/>
                <a:t>DHCP server </a:t>
              </a:r>
              <a:r>
                <a:rPr lang="en-US" dirty="0" smtClean="0"/>
                <a:t>responds </a:t>
              </a:r>
              <a:r>
                <a:rPr lang="en-US" dirty="0"/>
                <a:t>with standard information </a:t>
              </a:r>
              <a:endParaRPr lang="en-US" dirty="0" smtClean="0"/>
            </a:p>
            <a:p>
              <a:pPr lvl="0"/>
              <a:r>
                <a:rPr lang="en-US" dirty="0" smtClean="0"/>
                <a:t>(</a:t>
              </a:r>
              <a:r>
                <a:rPr lang="en-US" dirty="0"/>
                <a:t>IP, subnet mask, gateway, DNS etc</a:t>
              </a:r>
              <a:r>
                <a:rPr lang="en-US" dirty="0" smtClean="0"/>
                <a:t>..) </a:t>
              </a:r>
            </a:p>
            <a:p>
              <a:pPr lvl="0"/>
              <a:r>
                <a:rPr lang="en-US" dirty="0" smtClean="0"/>
                <a:t>In </a:t>
              </a:r>
              <a:r>
                <a:rPr lang="en-US" dirty="0"/>
                <a:t>addition, it provides information about the location of a TFTP server and boot image (pxelinux.0).</a:t>
              </a:r>
            </a:p>
          </p:txBody>
        </p:sp>
        <p:sp>
          <p:nvSpPr>
            <p:cNvPr id="1587" name="Google Shape;1587;p25"/>
            <p:cNvSpPr txBox="1"/>
            <p:nvPr/>
          </p:nvSpPr>
          <p:spPr>
            <a:xfrm>
              <a:off x="6107022" y="1402941"/>
              <a:ext cx="2555400" cy="4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a:solidFill>
                    <a:srgbClr val="000000"/>
                  </a:solidFill>
                  <a:latin typeface="Fira Sans Extra Condensed Medium"/>
                  <a:ea typeface="Fira Sans Extra Condensed Medium"/>
                  <a:cs typeface="Fira Sans Extra Condensed Medium"/>
                  <a:sym typeface="Fira Sans Extra Condensed Medium"/>
                </a:rPr>
                <a:t>03</a:t>
              </a:r>
              <a:endParaRPr sz="3000">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588" name="Google Shape;1588;p25"/>
          <p:cNvGrpSpPr/>
          <p:nvPr/>
        </p:nvGrpSpPr>
        <p:grpSpPr>
          <a:xfrm>
            <a:off x="486736" y="2937170"/>
            <a:ext cx="2572911" cy="985029"/>
            <a:chOff x="486736" y="2906970"/>
            <a:chExt cx="2572911" cy="985029"/>
          </a:xfrm>
        </p:grpSpPr>
        <p:sp>
          <p:nvSpPr>
            <p:cNvPr id="1591" name="Google Shape;1591;p25"/>
            <p:cNvSpPr txBox="1"/>
            <p:nvPr/>
          </p:nvSpPr>
          <p:spPr>
            <a:xfrm>
              <a:off x="504247" y="3457599"/>
              <a:ext cx="2555400" cy="434400"/>
            </a:xfrm>
            <a:prstGeom prst="rect">
              <a:avLst/>
            </a:prstGeom>
            <a:noFill/>
            <a:ln>
              <a:noFill/>
            </a:ln>
          </p:spPr>
          <p:txBody>
            <a:bodyPr spcFirstLastPara="1" wrap="square" lIns="91425" tIns="91425" rIns="91425" bIns="91425" anchor="ctr" anchorCtr="0">
              <a:noAutofit/>
            </a:bodyPr>
            <a:lstStyle/>
            <a:p>
              <a:pPr lvl="0" algn="r"/>
              <a:r>
                <a:rPr lang="en-US" dirty="0"/>
                <a:t>The Network Interface Card (NIC) of the machine triggers a DHCP request</a:t>
              </a:r>
              <a:endParaRPr sz="1200" dirty="0">
                <a:solidFill>
                  <a:srgbClr val="000000"/>
                </a:solidFill>
                <a:latin typeface="Roboto"/>
                <a:ea typeface="Roboto"/>
                <a:cs typeface="Roboto"/>
                <a:sym typeface="Roboto"/>
              </a:endParaRPr>
            </a:p>
          </p:txBody>
        </p:sp>
        <p:sp>
          <p:nvSpPr>
            <p:cNvPr id="1592" name="Google Shape;1592;p25"/>
            <p:cNvSpPr txBox="1"/>
            <p:nvPr/>
          </p:nvSpPr>
          <p:spPr>
            <a:xfrm>
              <a:off x="486736" y="2906970"/>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a:solidFill>
                    <a:srgbClr val="000000"/>
                  </a:solidFill>
                  <a:latin typeface="Fira Sans Extra Condensed Medium"/>
                  <a:ea typeface="Fira Sans Extra Condensed Medium"/>
                  <a:cs typeface="Fira Sans Extra Condensed Medium"/>
                  <a:sym typeface="Fira Sans Extra Condensed Medium"/>
                </a:rPr>
                <a:t>02</a:t>
              </a:r>
              <a:endParaRPr sz="3000">
                <a:solidFill>
                  <a:srgbClr val="000000"/>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5"/>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smtClean="0"/>
              <a:t>How it Works</a:t>
            </a:r>
            <a:endParaRPr sz="3600" dirty="0"/>
          </a:p>
        </p:txBody>
      </p:sp>
      <p:grpSp>
        <p:nvGrpSpPr>
          <p:cNvPr id="1480" name="Google Shape;1480;p25"/>
          <p:cNvGrpSpPr/>
          <p:nvPr/>
        </p:nvGrpSpPr>
        <p:grpSpPr>
          <a:xfrm>
            <a:off x="3255989" y="3097823"/>
            <a:ext cx="2631966" cy="1482582"/>
            <a:chOff x="1012725" y="2202350"/>
            <a:chExt cx="2668525" cy="1503175"/>
          </a:xfrm>
        </p:grpSpPr>
        <p:sp>
          <p:nvSpPr>
            <p:cNvPr id="1481" name="Google Shape;1481;p25"/>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p:cNvGrpSpPr/>
          <p:nvPr/>
        </p:nvGrpSpPr>
        <p:grpSpPr>
          <a:xfrm>
            <a:off x="3813523" y="1279109"/>
            <a:ext cx="1581560" cy="3019039"/>
            <a:chOff x="1497487" y="1374192"/>
            <a:chExt cx="1262521" cy="2410026"/>
          </a:xfrm>
        </p:grpSpPr>
        <p:sp>
          <p:nvSpPr>
            <p:cNvPr id="1486" name="Google Shape;1486;p25"/>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25"/>
          <p:cNvGrpSpPr/>
          <p:nvPr/>
        </p:nvGrpSpPr>
        <p:grpSpPr>
          <a:xfrm>
            <a:off x="487119" y="1433145"/>
            <a:ext cx="2583635" cy="1085518"/>
            <a:chOff x="487119" y="1402945"/>
            <a:chExt cx="2583635" cy="1085518"/>
          </a:xfrm>
        </p:grpSpPr>
        <p:sp>
          <p:nvSpPr>
            <p:cNvPr id="1581" name="Google Shape;1581;p25"/>
            <p:cNvSpPr txBox="1"/>
            <p:nvPr/>
          </p:nvSpPr>
          <p:spPr>
            <a:xfrm>
              <a:off x="515354" y="2054063"/>
              <a:ext cx="2555400" cy="434400"/>
            </a:xfrm>
            <a:prstGeom prst="rect">
              <a:avLst/>
            </a:prstGeom>
            <a:noFill/>
            <a:ln>
              <a:noFill/>
            </a:ln>
          </p:spPr>
          <p:txBody>
            <a:bodyPr spcFirstLastPara="1" wrap="square" lIns="91425" tIns="91425" rIns="91425" bIns="91425" anchor="ctr" anchorCtr="0">
              <a:noAutofit/>
            </a:bodyPr>
            <a:lstStyle/>
            <a:p>
              <a:pPr lvl="0" algn="r"/>
              <a:r>
                <a:rPr lang="en-US" dirty="0"/>
                <a:t>When the client receives this information, it contacts the TFTP server for obtaining the boot image.</a:t>
              </a:r>
            </a:p>
          </p:txBody>
        </p:sp>
        <p:sp>
          <p:nvSpPr>
            <p:cNvPr id="1582" name="Google Shape;1582;p25"/>
            <p:cNvSpPr txBox="1"/>
            <p:nvPr/>
          </p:nvSpPr>
          <p:spPr>
            <a:xfrm>
              <a:off x="487119" y="1402945"/>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dirty="0" smtClean="0">
                  <a:solidFill>
                    <a:srgbClr val="000000"/>
                  </a:solidFill>
                  <a:latin typeface="Fira Sans Extra Condensed Medium"/>
                  <a:ea typeface="Fira Sans Extra Condensed Medium"/>
                  <a:cs typeface="Fira Sans Extra Condensed Medium"/>
                  <a:sym typeface="Fira Sans Extra Condensed Medium"/>
                </a:rPr>
                <a:t>04</a:t>
              </a:r>
              <a:endParaRPr sz="3000" dirty="0">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583" name="Google Shape;1583;p25"/>
          <p:cNvGrpSpPr/>
          <p:nvPr/>
        </p:nvGrpSpPr>
        <p:grpSpPr>
          <a:xfrm>
            <a:off x="6107021" y="1433141"/>
            <a:ext cx="2555401" cy="1267731"/>
            <a:chOff x="6107021" y="1402941"/>
            <a:chExt cx="2555401" cy="1267731"/>
          </a:xfrm>
        </p:grpSpPr>
        <p:sp>
          <p:nvSpPr>
            <p:cNvPr id="1586" name="Google Shape;1586;p25"/>
            <p:cNvSpPr txBox="1"/>
            <p:nvPr/>
          </p:nvSpPr>
          <p:spPr>
            <a:xfrm>
              <a:off x="6107021" y="2236272"/>
              <a:ext cx="2555400" cy="434400"/>
            </a:xfrm>
            <a:prstGeom prst="rect">
              <a:avLst/>
            </a:prstGeom>
            <a:noFill/>
            <a:ln>
              <a:noFill/>
            </a:ln>
          </p:spPr>
          <p:txBody>
            <a:bodyPr spcFirstLastPara="1" wrap="square" lIns="91425" tIns="91425" rIns="91425" bIns="91425" anchor="ctr" anchorCtr="0">
              <a:noAutofit/>
            </a:bodyPr>
            <a:lstStyle/>
            <a:p>
              <a:r>
                <a:rPr lang="en-US" dirty="0"/>
                <a:t>By default, the boot image searches the pxelinux.cfg directory on TFTP server for boot configuration files on the TFTP server </a:t>
              </a:r>
            </a:p>
            <a:p>
              <a:pPr lvl="0"/>
              <a:endParaRPr lang="en-US" dirty="0"/>
            </a:p>
          </p:txBody>
        </p:sp>
        <p:sp>
          <p:nvSpPr>
            <p:cNvPr id="1587" name="Google Shape;1587;p25"/>
            <p:cNvSpPr txBox="1"/>
            <p:nvPr/>
          </p:nvSpPr>
          <p:spPr>
            <a:xfrm>
              <a:off x="6107022" y="1402941"/>
              <a:ext cx="2555400" cy="4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dirty="0" smtClean="0">
                  <a:solidFill>
                    <a:srgbClr val="000000"/>
                  </a:solidFill>
                  <a:latin typeface="Fira Sans Extra Condensed Medium"/>
                  <a:ea typeface="Fira Sans Extra Condensed Medium"/>
                  <a:cs typeface="Fira Sans Extra Condensed Medium"/>
                  <a:sym typeface="Fira Sans Extra Condensed Medium"/>
                </a:rPr>
                <a:t>06</a:t>
              </a:r>
              <a:endParaRPr sz="3000" dirty="0">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588" name="Google Shape;1588;p25"/>
          <p:cNvGrpSpPr/>
          <p:nvPr/>
        </p:nvGrpSpPr>
        <p:grpSpPr>
          <a:xfrm>
            <a:off x="486736" y="2937170"/>
            <a:ext cx="2586233" cy="1042448"/>
            <a:chOff x="486736" y="2906970"/>
            <a:chExt cx="2586233" cy="1042448"/>
          </a:xfrm>
        </p:grpSpPr>
        <p:sp>
          <p:nvSpPr>
            <p:cNvPr id="1591" name="Google Shape;1591;p25"/>
            <p:cNvSpPr txBox="1"/>
            <p:nvPr/>
          </p:nvSpPr>
          <p:spPr>
            <a:xfrm>
              <a:off x="517569" y="3515018"/>
              <a:ext cx="2555400" cy="434400"/>
            </a:xfrm>
            <a:prstGeom prst="rect">
              <a:avLst/>
            </a:prstGeom>
            <a:noFill/>
            <a:ln>
              <a:noFill/>
            </a:ln>
          </p:spPr>
          <p:txBody>
            <a:bodyPr spcFirstLastPara="1" wrap="square" lIns="91425" tIns="91425" rIns="91425" bIns="91425" anchor="ctr" anchorCtr="0">
              <a:noAutofit/>
            </a:bodyPr>
            <a:lstStyle/>
            <a:p>
              <a:pPr lvl="0" algn="r"/>
              <a:r>
                <a:rPr lang="en-US" dirty="0"/>
                <a:t>TFTP server sends the boot image (pxelinux.0), and the client executes it.</a:t>
              </a:r>
            </a:p>
          </p:txBody>
        </p:sp>
        <p:sp>
          <p:nvSpPr>
            <p:cNvPr id="1592" name="Google Shape;1592;p25"/>
            <p:cNvSpPr txBox="1"/>
            <p:nvPr/>
          </p:nvSpPr>
          <p:spPr>
            <a:xfrm>
              <a:off x="486736" y="2906970"/>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dirty="0" smtClean="0">
                  <a:solidFill>
                    <a:srgbClr val="000000"/>
                  </a:solidFill>
                  <a:latin typeface="Fira Sans Extra Condensed Medium"/>
                  <a:ea typeface="Fira Sans Extra Condensed Medium"/>
                  <a:cs typeface="Fira Sans Extra Condensed Medium"/>
                  <a:sym typeface="Fira Sans Extra Condensed Medium"/>
                </a:rPr>
                <a:t>05</a:t>
              </a:r>
              <a:endParaRPr sz="3000" dirty="0">
                <a:solidFill>
                  <a:srgbClr val="000000"/>
                </a:solidFill>
                <a:latin typeface="Fira Sans Extra Condensed Medium"/>
                <a:ea typeface="Fira Sans Extra Condensed Medium"/>
                <a:cs typeface="Fira Sans Extra Condensed Medium"/>
                <a:sym typeface="Fira Sans Extra Condensed Medium"/>
              </a:endParaRPr>
            </a:p>
          </p:txBody>
        </p:sp>
      </p:grpSp>
      <p:grpSp>
        <p:nvGrpSpPr>
          <p:cNvPr id="1593" name="Google Shape;1593;p25"/>
          <p:cNvGrpSpPr/>
          <p:nvPr/>
        </p:nvGrpSpPr>
        <p:grpSpPr>
          <a:xfrm>
            <a:off x="6107021" y="2937166"/>
            <a:ext cx="2555401" cy="1074622"/>
            <a:chOff x="6107021" y="2906966"/>
            <a:chExt cx="2555401" cy="1074622"/>
          </a:xfrm>
        </p:grpSpPr>
        <p:sp>
          <p:nvSpPr>
            <p:cNvPr id="1596" name="Google Shape;1596;p25"/>
            <p:cNvSpPr txBox="1"/>
            <p:nvPr/>
          </p:nvSpPr>
          <p:spPr>
            <a:xfrm>
              <a:off x="6107021" y="3547188"/>
              <a:ext cx="2555400" cy="434400"/>
            </a:xfrm>
            <a:prstGeom prst="rect">
              <a:avLst/>
            </a:prstGeom>
            <a:noFill/>
            <a:ln>
              <a:noFill/>
            </a:ln>
          </p:spPr>
          <p:txBody>
            <a:bodyPr spcFirstLastPara="1" wrap="square" lIns="91425" tIns="91425" rIns="91425" bIns="91425" anchor="ctr" anchorCtr="0">
              <a:noAutofit/>
            </a:bodyPr>
            <a:lstStyle/>
            <a:p>
              <a:pPr lvl="0"/>
              <a:r>
                <a:rPr lang="en-US" dirty="0"/>
                <a:t>The client downloads all the files it needs (kernel and root file system), and then loads them.</a:t>
              </a:r>
            </a:p>
          </p:txBody>
        </p:sp>
        <p:sp>
          <p:nvSpPr>
            <p:cNvPr id="1597" name="Google Shape;1597;p25"/>
            <p:cNvSpPr txBox="1"/>
            <p:nvPr/>
          </p:nvSpPr>
          <p:spPr>
            <a:xfrm>
              <a:off x="6107022" y="2906966"/>
              <a:ext cx="2555400" cy="4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dirty="0" smtClean="0">
                  <a:solidFill>
                    <a:srgbClr val="000000"/>
                  </a:solidFill>
                  <a:latin typeface="Fira Sans Extra Condensed Medium"/>
                  <a:ea typeface="Fira Sans Extra Condensed Medium"/>
                  <a:cs typeface="Fira Sans Extra Condensed Medium"/>
                  <a:sym typeface="Fira Sans Extra Condensed Medium"/>
                </a:rPr>
                <a:t>07</a:t>
              </a:r>
              <a:endParaRPr sz="3000" dirty="0">
                <a:solidFill>
                  <a:srgbClr val="000000"/>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1764174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23"/>
          <p:cNvSpPr/>
          <p:nvPr/>
        </p:nvSpPr>
        <p:spPr>
          <a:xfrm>
            <a:off x="5306191" y="876045"/>
            <a:ext cx="3322984" cy="3754732"/>
          </a:xfrm>
          <a:custGeom>
            <a:avLst/>
            <a:gdLst/>
            <a:ahLst/>
            <a:cxnLst/>
            <a:rect l="l" t="t" r="r" b="b"/>
            <a:pathLst>
              <a:path w="53603" h="64104" extrusionOk="0">
                <a:moveTo>
                  <a:pt x="26802" y="0"/>
                </a:moveTo>
                <a:lnTo>
                  <a:pt x="1" y="15479"/>
                </a:lnTo>
                <a:lnTo>
                  <a:pt x="155" y="15562"/>
                </a:lnTo>
                <a:lnTo>
                  <a:pt x="60" y="15609"/>
                </a:lnTo>
                <a:lnTo>
                  <a:pt x="203" y="15693"/>
                </a:lnTo>
                <a:lnTo>
                  <a:pt x="108" y="15752"/>
                </a:lnTo>
                <a:lnTo>
                  <a:pt x="251" y="15836"/>
                </a:lnTo>
                <a:lnTo>
                  <a:pt x="155" y="15895"/>
                </a:lnTo>
                <a:lnTo>
                  <a:pt x="298" y="15979"/>
                </a:lnTo>
                <a:lnTo>
                  <a:pt x="215" y="16038"/>
                </a:lnTo>
                <a:lnTo>
                  <a:pt x="358" y="16121"/>
                </a:lnTo>
                <a:lnTo>
                  <a:pt x="263" y="16169"/>
                </a:lnTo>
                <a:lnTo>
                  <a:pt x="405" y="16252"/>
                </a:lnTo>
                <a:lnTo>
                  <a:pt x="310" y="16312"/>
                </a:lnTo>
                <a:lnTo>
                  <a:pt x="453" y="16395"/>
                </a:lnTo>
                <a:lnTo>
                  <a:pt x="358" y="16455"/>
                </a:lnTo>
                <a:lnTo>
                  <a:pt x="513" y="16538"/>
                </a:lnTo>
                <a:lnTo>
                  <a:pt x="417" y="16586"/>
                </a:lnTo>
                <a:lnTo>
                  <a:pt x="560" y="16681"/>
                </a:lnTo>
                <a:lnTo>
                  <a:pt x="465" y="16729"/>
                </a:lnTo>
                <a:lnTo>
                  <a:pt x="608" y="16812"/>
                </a:lnTo>
                <a:lnTo>
                  <a:pt x="513" y="16872"/>
                </a:lnTo>
                <a:lnTo>
                  <a:pt x="667" y="16955"/>
                </a:lnTo>
                <a:lnTo>
                  <a:pt x="572" y="17014"/>
                </a:lnTo>
                <a:lnTo>
                  <a:pt x="715" y="17098"/>
                </a:lnTo>
                <a:lnTo>
                  <a:pt x="620" y="17145"/>
                </a:lnTo>
                <a:lnTo>
                  <a:pt x="763" y="17241"/>
                </a:lnTo>
                <a:lnTo>
                  <a:pt x="667" y="17288"/>
                </a:lnTo>
                <a:lnTo>
                  <a:pt x="822" y="17372"/>
                </a:lnTo>
                <a:lnTo>
                  <a:pt x="727" y="17431"/>
                </a:lnTo>
                <a:lnTo>
                  <a:pt x="870" y="17514"/>
                </a:lnTo>
                <a:lnTo>
                  <a:pt x="774" y="17574"/>
                </a:lnTo>
                <a:lnTo>
                  <a:pt x="917" y="17657"/>
                </a:lnTo>
                <a:lnTo>
                  <a:pt x="822" y="17705"/>
                </a:lnTo>
                <a:lnTo>
                  <a:pt x="977" y="17800"/>
                </a:lnTo>
                <a:lnTo>
                  <a:pt x="882" y="17848"/>
                </a:lnTo>
                <a:lnTo>
                  <a:pt x="1025" y="17931"/>
                </a:lnTo>
                <a:lnTo>
                  <a:pt x="929" y="17991"/>
                </a:lnTo>
                <a:lnTo>
                  <a:pt x="1072" y="18074"/>
                </a:lnTo>
                <a:lnTo>
                  <a:pt x="977" y="18134"/>
                </a:lnTo>
                <a:lnTo>
                  <a:pt x="1132" y="18217"/>
                </a:lnTo>
                <a:lnTo>
                  <a:pt x="1036" y="18265"/>
                </a:lnTo>
                <a:lnTo>
                  <a:pt x="1179" y="18348"/>
                </a:lnTo>
                <a:lnTo>
                  <a:pt x="1084" y="18407"/>
                </a:lnTo>
                <a:lnTo>
                  <a:pt x="1227" y="18491"/>
                </a:lnTo>
                <a:lnTo>
                  <a:pt x="1132" y="18550"/>
                </a:lnTo>
                <a:lnTo>
                  <a:pt x="1286" y="18634"/>
                </a:lnTo>
                <a:lnTo>
                  <a:pt x="1191" y="18693"/>
                </a:lnTo>
                <a:lnTo>
                  <a:pt x="1334" y="18777"/>
                </a:lnTo>
                <a:lnTo>
                  <a:pt x="1239" y="18824"/>
                </a:lnTo>
                <a:lnTo>
                  <a:pt x="1382" y="18908"/>
                </a:lnTo>
                <a:lnTo>
                  <a:pt x="1286" y="18967"/>
                </a:lnTo>
                <a:lnTo>
                  <a:pt x="1429" y="19050"/>
                </a:lnTo>
                <a:lnTo>
                  <a:pt x="1334" y="19110"/>
                </a:lnTo>
                <a:lnTo>
                  <a:pt x="1489" y="19193"/>
                </a:lnTo>
                <a:lnTo>
                  <a:pt x="1394" y="19253"/>
                </a:lnTo>
                <a:lnTo>
                  <a:pt x="1536" y="19336"/>
                </a:lnTo>
                <a:lnTo>
                  <a:pt x="1441" y="19384"/>
                </a:lnTo>
                <a:lnTo>
                  <a:pt x="1584" y="19467"/>
                </a:lnTo>
                <a:lnTo>
                  <a:pt x="1489" y="19527"/>
                </a:lnTo>
                <a:lnTo>
                  <a:pt x="1644" y="19610"/>
                </a:lnTo>
                <a:lnTo>
                  <a:pt x="1548" y="19670"/>
                </a:lnTo>
                <a:lnTo>
                  <a:pt x="1691" y="19753"/>
                </a:lnTo>
                <a:lnTo>
                  <a:pt x="1596" y="19812"/>
                </a:lnTo>
                <a:lnTo>
                  <a:pt x="1739" y="19896"/>
                </a:lnTo>
                <a:lnTo>
                  <a:pt x="1644" y="19943"/>
                </a:lnTo>
                <a:lnTo>
                  <a:pt x="1798" y="20027"/>
                </a:lnTo>
                <a:lnTo>
                  <a:pt x="1703" y="20086"/>
                </a:lnTo>
                <a:lnTo>
                  <a:pt x="1846" y="20170"/>
                </a:lnTo>
                <a:lnTo>
                  <a:pt x="1751" y="20229"/>
                </a:lnTo>
                <a:lnTo>
                  <a:pt x="1894" y="20312"/>
                </a:lnTo>
                <a:lnTo>
                  <a:pt x="1798" y="20372"/>
                </a:lnTo>
                <a:lnTo>
                  <a:pt x="1953" y="20455"/>
                </a:lnTo>
                <a:lnTo>
                  <a:pt x="1858" y="20503"/>
                </a:lnTo>
                <a:lnTo>
                  <a:pt x="2001" y="20586"/>
                </a:lnTo>
                <a:lnTo>
                  <a:pt x="1906" y="20646"/>
                </a:lnTo>
                <a:lnTo>
                  <a:pt x="2048" y="20729"/>
                </a:lnTo>
                <a:lnTo>
                  <a:pt x="1953" y="20789"/>
                </a:lnTo>
                <a:lnTo>
                  <a:pt x="2108" y="20872"/>
                </a:lnTo>
                <a:lnTo>
                  <a:pt x="2013" y="20920"/>
                </a:lnTo>
                <a:lnTo>
                  <a:pt x="2156" y="21015"/>
                </a:lnTo>
                <a:lnTo>
                  <a:pt x="2060" y="21063"/>
                </a:lnTo>
                <a:lnTo>
                  <a:pt x="2203" y="21146"/>
                </a:lnTo>
                <a:lnTo>
                  <a:pt x="2108" y="21205"/>
                </a:lnTo>
                <a:lnTo>
                  <a:pt x="2251" y="21289"/>
                </a:lnTo>
                <a:lnTo>
                  <a:pt x="2156" y="21348"/>
                </a:lnTo>
                <a:lnTo>
                  <a:pt x="2310" y="21432"/>
                </a:lnTo>
                <a:lnTo>
                  <a:pt x="2215" y="21479"/>
                </a:lnTo>
                <a:lnTo>
                  <a:pt x="2358" y="21563"/>
                </a:lnTo>
                <a:lnTo>
                  <a:pt x="2263" y="21622"/>
                </a:lnTo>
                <a:lnTo>
                  <a:pt x="2406" y="21705"/>
                </a:lnTo>
                <a:lnTo>
                  <a:pt x="2310" y="21765"/>
                </a:lnTo>
                <a:lnTo>
                  <a:pt x="2465" y="21848"/>
                </a:lnTo>
                <a:lnTo>
                  <a:pt x="2370" y="21908"/>
                </a:lnTo>
                <a:lnTo>
                  <a:pt x="2513" y="21991"/>
                </a:lnTo>
                <a:lnTo>
                  <a:pt x="2418" y="22039"/>
                </a:lnTo>
                <a:lnTo>
                  <a:pt x="2560" y="22134"/>
                </a:lnTo>
                <a:lnTo>
                  <a:pt x="2465" y="22182"/>
                </a:lnTo>
                <a:lnTo>
                  <a:pt x="2620" y="22265"/>
                </a:lnTo>
                <a:lnTo>
                  <a:pt x="2525" y="22325"/>
                </a:lnTo>
                <a:lnTo>
                  <a:pt x="2668" y="22408"/>
                </a:lnTo>
                <a:lnTo>
                  <a:pt x="2572" y="22456"/>
                </a:lnTo>
                <a:lnTo>
                  <a:pt x="2715" y="22551"/>
                </a:lnTo>
                <a:lnTo>
                  <a:pt x="2620" y="22598"/>
                </a:lnTo>
                <a:lnTo>
                  <a:pt x="2775" y="22682"/>
                </a:lnTo>
                <a:lnTo>
                  <a:pt x="2679" y="22741"/>
                </a:lnTo>
                <a:lnTo>
                  <a:pt x="2822" y="22825"/>
                </a:lnTo>
                <a:lnTo>
                  <a:pt x="2727" y="22884"/>
                </a:lnTo>
                <a:lnTo>
                  <a:pt x="2870" y="22968"/>
                </a:lnTo>
                <a:lnTo>
                  <a:pt x="2775" y="23027"/>
                </a:lnTo>
                <a:lnTo>
                  <a:pt x="2930" y="23110"/>
                </a:lnTo>
                <a:lnTo>
                  <a:pt x="2834" y="23158"/>
                </a:lnTo>
                <a:lnTo>
                  <a:pt x="2977" y="23241"/>
                </a:lnTo>
                <a:lnTo>
                  <a:pt x="2882" y="23301"/>
                </a:lnTo>
                <a:lnTo>
                  <a:pt x="3025" y="23384"/>
                </a:lnTo>
                <a:lnTo>
                  <a:pt x="2930" y="23444"/>
                </a:lnTo>
                <a:lnTo>
                  <a:pt x="3084" y="23527"/>
                </a:lnTo>
                <a:lnTo>
                  <a:pt x="2977" y="23587"/>
                </a:lnTo>
                <a:lnTo>
                  <a:pt x="3132" y="23670"/>
                </a:lnTo>
                <a:lnTo>
                  <a:pt x="3037" y="23718"/>
                </a:lnTo>
                <a:lnTo>
                  <a:pt x="3180" y="23801"/>
                </a:lnTo>
                <a:lnTo>
                  <a:pt x="3084" y="23861"/>
                </a:lnTo>
                <a:lnTo>
                  <a:pt x="3227" y="23944"/>
                </a:lnTo>
                <a:lnTo>
                  <a:pt x="3132" y="24003"/>
                </a:lnTo>
                <a:lnTo>
                  <a:pt x="3287" y="24087"/>
                </a:lnTo>
                <a:lnTo>
                  <a:pt x="3191" y="24146"/>
                </a:lnTo>
                <a:lnTo>
                  <a:pt x="3334" y="24230"/>
                </a:lnTo>
                <a:lnTo>
                  <a:pt x="3239" y="24277"/>
                </a:lnTo>
                <a:lnTo>
                  <a:pt x="3382" y="24361"/>
                </a:lnTo>
                <a:lnTo>
                  <a:pt x="3287" y="24420"/>
                </a:lnTo>
                <a:lnTo>
                  <a:pt x="3441" y="24503"/>
                </a:lnTo>
                <a:lnTo>
                  <a:pt x="3346" y="24563"/>
                </a:lnTo>
                <a:lnTo>
                  <a:pt x="3489" y="24646"/>
                </a:lnTo>
                <a:lnTo>
                  <a:pt x="3394" y="24694"/>
                </a:lnTo>
                <a:lnTo>
                  <a:pt x="3537" y="24789"/>
                </a:lnTo>
                <a:lnTo>
                  <a:pt x="3441" y="24837"/>
                </a:lnTo>
                <a:lnTo>
                  <a:pt x="3596" y="24920"/>
                </a:lnTo>
                <a:lnTo>
                  <a:pt x="3501" y="24980"/>
                </a:lnTo>
                <a:lnTo>
                  <a:pt x="3644" y="25063"/>
                </a:lnTo>
                <a:lnTo>
                  <a:pt x="3549" y="25123"/>
                </a:lnTo>
                <a:lnTo>
                  <a:pt x="3692" y="25206"/>
                </a:lnTo>
                <a:lnTo>
                  <a:pt x="3596" y="25254"/>
                </a:lnTo>
                <a:lnTo>
                  <a:pt x="3751" y="25349"/>
                </a:lnTo>
                <a:lnTo>
                  <a:pt x="3644" y="25396"/>
                </a:lnTo>
                <a:lnTo>
                  <a:pt x="3799" y="25480"/>
                </a:lnTo>
                <a:lnTo>
                  <a:pt x="3703" y="25539"/>
                </a:lnTo>
                <a:lnTo>
                  <a:pt x="3846" y="25623"/>
                </a:lnTo>
                <a:lnTo>
                  <a:pt x="3751" y="25682"/>
                </a:lnTo>
                <a:lnTo>
                  <a:pt x="3906" y="25766"/>
                </a:lnTo>
                <a:lnTo>
                  <a:pt x="3811" y="25813"/>
                </a:lnTo>
                <a:lnTo>
                  <a:pt x="3953" y="25908"/>
                </a:lnTo>
                <a:lnTo>
                  <a:pt x="3858" y="25956"/>
                </a:lnTo>
                <a:lnTo>
                  <a:pt x="4001" y="26039"/>
                </a:lnTo>
                <a:lnTo>
                  <a:pt x="3906" y="26099"/>
                </a:lnTo>
                <a:lnTo>
                  <a:pt x="4049" y="26182"/>
                </a:lnTo>
                <a:lnTo>
                  <a:pt x="3953" y="26242"/>
                </a:lnTo>
                <a:lnTo>
                  <a:pt x="4108" y="26325"/>
                </a:lnTo>
                <a:lnTo>
                  <a:pt x="4013" y="26373"/>
                </a:lnTo>
                <a:lnTo>
                  <a:pt x="4156" y="26456"/>
                </a:lnTo>
                <a:lnTo>
                  <a:pt x="4061" y="26516"/>
                </a:lnTo>
                <a:lnTo>
                  <a:pt x="4203" y="26599"/>
                </a:lnTo>
                <a:lnTo>
                  <a:pt x="4108" y="26658"/>
                </a:lnTo>
                <a:lnTo>
                  <a:pt x="4263" y="26742"/>
                </a:lnTo>
                <a:lnTo>
                  <a:pt x="4168" y="26801"/>
                </a:lnTo>
                <a:lnTo>
                  <a:pt x="4311" y="26885"/>
                </a:lnTo>
                <a:lnTo>
                  <a:pt x="4215" y="26932"/>
                </a:lnTo>
                <a:lnTo>
                  <a:pt x="4358" y="27016"/>
                </a:lnTo>
                <a:lnTo>
                  <a:pt x="4263" y="27075"/>
                </a:lnTo>
                <a:lnTo>
                  <a:pt x="4418" y="27159"/>
                </a:lnTo>
                <a:lnTo>
                  <a:pt x="4323" y="27218"/>
                </a:lnTo>
                <a:lnTo>
                  <a:pt x="4465" y="27301"/>
                </a:lnTo>
                <a:lnTo>
                  <a:pt x="4370" y="27349"/>
                </a:lnTo>
                <a:lnTo>
                  <a:pt x="4513" y="27444"/>
                </a:lnTo>
                <a:lnTo>
                  <a:pt x="4418" y="27492"/>
                </a:lnTo>
                <a:lnTo>
                  <a:pt x="4573" y="27575"/>
                </a:lnTo>
                <a:lnTo>
                  <a:pt x="4465" y="27635"/>
                </a:lnTo>
                <a:lnTo>
                  <a:pt x="4620" y="27718"/>
                </a:lnTo>
                <a:lnTo>
                  <a:pt x="4525" y="27778"/>
                </a:lnTo>
                <a:lnTo>
                  <a:pt x="4668" y="27861"/>
                </a:lnTo>
                <a:lnTo>
                  <a:pt x="4573" y="27921"/>
                </a:lnTo>
                <a:lnTo>
                  <a:pt x="4727" y="28004"/>
                </a:lnTo>
                <a:lnTo>
                  <a:pt x="4632" y="28051"/>
                </a:lnTo>
                <a:lnTo>
                  <a:pt x="4775" y="28135"/>
                </a:lnTo>
                <a:lnTo>
                  <a:pt x="4680" y="28194"/>
                </a:lnTo>
                <a:lnTo>
                  <a:pt x="4823" y="28278"/>
                </a:lnTo>
                <a:lnTo>
                  <a:pt x="4727" y="28337"/>
                </a:lnTo>
                <a:lnTo>
                  <a:pt x="4870" y="28421"/>
                </a:lnTo>
                <a:lnTo>
                  <a:pt x="4775" y="28480"/>
                </a:lnTo>
                <a:lnTo>
                  <a:pt x="4930" y="28563"/>
                </a:lnTo>
                <a:lnTo>
                  <a:pt x="4835" y="28611"/>
                </a:lnTo>
                <a:lnTo>
                  <a:pt x="4977" y="28694"/>
                </a:lnTo>
                <a:lnTo>
                  <a:pt x="4882" y="28754"/>
                </a:lnTo>
                <a:lnTo>
                  <a:pt x="5025" y="28837"/>
                </a:lnTo>
                <a:lnTo>
                  <a:pt x="4930" y="28897"/>
                </a:lnTo>
                <a:lnTo>
                  <a:pt x="5085" y="28980"/>
                </a:lnTo>
                <a:lnTo>
                  <a:pt x="4989" y="29028"/>
                </a:lnTo>
                <a:lnTo>
                  <a:pt x="5132" y="29123"/>
                </a:lnTo>
                <a:lnTo>
                  <a:pt x="5037" y="29171"/>
                </a:lnTo>
                <a:lnTo>
                  <a:pt x="5180" y="29254"/>
                </a:lnTo>
                <a:lnTo>
                  <a:pt x="5085" y="29314"/>
                </a:lnTo>
                <a:lnTo>
                  <a:pt x="5239" y="29397"/>
                </a:lnTo>
                <a:lnTo>
                  <a:pt x="5144" y="29456"/>
                </a:lnTo>
                <a:lnTo>
                  <a:pt x="5287" y="29540"/>
                </a:lnTo>
                <a:lnTo>
                  <a:pt x="5192" y="29587"/>
                </a:lnTo>
                <a:lnTo>
                  <a:pt x="5335" y="29683"/>
                </a:lnTo>
                <a:lnTo>
                  <a:pt x="5239" y="29730"/>
                </a:lnTo>
                <a:lnTo>
                  <a:pt x="5394" y="29814"/>
                </a:lnTo>
                <a:lnTo>
                  <a:pt x="5299" y="29873"/>
                </a:lnTo>
                <a:lnTo>
                  <a:pt x="5442" y="29956"/>
                </a:lnTo>
                <a:lnTo>
                  <a:pt x="5346" y="30016"/>
                </a:lnTo>
                <a:lnTo>
                  <a:pt x="5489" y="30099"/>
                </a:lnTo>
                <a:lnTo>
                  <a:pt x="5394" y="30147"/>
                </a:lnTo>
                <a:lnTo>
                  <a:pt x="5549" y="30242"/>
                </a:lnTo>
                <a:lnTo>
                  <a:pt x="5454" y="30290"/>
                </a:lnTo>
                <a:lnTo>
                  <a:pt x="5597" y="30373"/>
                </a:lnTo>
                <a:lnTo>
                  <a:pt x="5501" y="30433"/>
                </a:lnTo>
                <a:lnTo>
                  <a:pt x="5644" y="30516"/>
                </a:lnTo>
                <a:lnTo>
                  <a:pt x="5549" y="30576"/>
                </a:lnTo>
                <a:lnTo>
                  <a:pt x="5692" y="30659"/>
                </a:lnTo>
                <a:lnTo>
                  <a:pt x="5608" y="30707"/>
                </a:lnTo>
                <a:lnTo>
                  <a:pt x="5751" y="30790"/>
                </a:lnTo>
                <a:lnTo>
                  <a:pt x="5656" y="30849"/>
                </a:lnTo>
                <a:lnTo>
                  <a:pt x="5799" y="30933"/>
                </a:lnTo>
                <a:lnTo>
                  <a:pt x="5704" y="30992"/>
                </a:lnTo>
                <a:lnTo>
                  <a:pt x="5847" y="31076"/>
                </a:lnTo>
                <a:lnTo>
                  <a:pt x="5751" y="31135"/>
                </a:lnTo>
                <a:lnTo>
                  <a:pt x="5906" y="31219"/>
                </a:lnTo>
                <a:lnTo>
                  <a:pt x="5811" y="31266"/>
                </a:lnTo>
                <a:lnTo>
                  <a:pt x="5954" y="31350"/>
                </a:lnTo>
                <a:lnTo>
                  <a:pt x="5858" y="31409"/>
                </a:lnTo>
                <a:lnTo>
                  <a:pt x="6001" y="31492"/>
                </a:lnTo>
                <a:lnTo>
                  <a:pt x="5906" y="31552"/>
                </a:lnTo>
                <a:lnTo>
                  <a:pt x="6061" y="31635"/>
                </a:lnTo>
                <a:lnTo>
                  <a:pt x="5966" y="31695"/>
                </a:lnTo>
                <a:lnTo>
                  <a:pt x="6108" y="31778"/>
                </a:lnTo>
                <a:lnTo>
                  <a:pt x="6013" y="31826"/>
                </a:lnTo>
                <a:lnTo>
                  <a:pt x="6156" y="31909"/>
                </a:lnTo>
                <a:lnTo>
                  <a:pt x="6061" y="31969"/>
                </a:lnTo>
                <a:lnTo>
                  <a:pt x="6216" y="32052"/>
                </a:lnTo>
                <a:lnTo>
                  <a:pt x="6120" y="32112"/>
                </a:lnTo>
                <a:lnTo>
                  <a:pt x="6263" y="32195"/>
                </a:lnTo>
                <a:lnTo>
                  <a:pt x="6168" y="32254"/>
                </a:lnTo>
                <a:lnTo>
                  <a:pt x="6311" y="32338"/>
                </a:lnTo>
                <a:lnTo>
                  <a:pt x="6216" y="32385"/>
                </a:lnTo>
                <a:lnTo>
                  <a:pt x="6370" y="32469"/>
                </a:lnTo>
                <a:lnTo>
                  <a:pt x="6275" y="32528"/>
                </a:lnTo>
                <a:lnTo>
                  <a:pt x="6418" y="32612"/>
                </a:lnTo>
                <a:lnTo>
                  <a:pt x="6323" y="32671"/>
                </a:lnTo>
                <a:lnTo>
                  <a:pt x="6466" y="32754"/>
                </a:lnTo>
                <a:lnTo>
                  <a:pt x="6370" y="32814"/>
                </a:lnTo>
                <a:lnTo>
                  <a:pt x="6525" y="32897"/>
                </a:lnTo>
                <a:lnTo>
                  <a:pt x="6430" y="32945"/>
                </a:lnTo>
                <a:lnTo>
                  <a:pt x="6573" y="33028"/>
                </a:lnTo>
                <a:lnTo>
                  <a:pt x="6478" y="33088"/>
                </a:lnTo>
                <a:lnTo>
                  <a:pt x="6620" y="33171"/>
                </a:lnTo>
                <a:lnTo>
                  <a:pt x="6525" y="33231"/>
                </a:lnTo>
                <a:lnTo>
                  <a:pt x="6680" y="33314"/>
                </a:lnTo>
                <a:lnTo>
                  <a:pt x="6573" y="33362"/>
                </a:lnTo>
                <a:lnTo>
                  <a:pt x="6728" y="33457"/>
                </a:lnTo>
                <a:lnTo>
                  <a:pt x="6632" y="33505"/>
                </a:lnTo>
                <a:lnTo>
                  <a:pt x="6775" y="33588"/>
                </a:lnTo>
                <a:lnTo>
                  <a:pt x="6680" y="33647"/>
                </a:lnTo>
                <a:lnTo>
                  <a:pt x="6823" y="33731"/>
                </a:lnTo>
                <a:lnTo>
                  <a:pt x="6728" y="33790"/>
                </a:lnTo>
                <a:lnTo>
                  <a:pt x="6882" y="33874"/>
                </a:lnTo>
                <a:lnTo>
                  <a:pt x="6787" y="33921"/>
                </a:lnTo>
                <a:lnTo>
                  <a:pt x="6930" y="34017"/>
                </a:lnTo>
                <a:lnTo>
                  <a:pt x="6835" y="34064"/>
                </a:lnTo>
                <a:lnTo>
                  <a:pt x="6978" y="34147"/>
                </a:lnTo>
                <a:lnTo>
                  <a:pt x="6882" y="34207"/>
                </a:lnTo>
                <a:lnTo>
                  <a:pt x="7037" y="34290"/>
                </a:lnTo>
                <a:lnTo>
                  <a:pt x="6942" y="34350"/>
                </a:lnTo>
                <a:lnTo>
                  <a:pt x="7085" y="34433"/>
                </a:lnTo>
                <a:lnTo>
                  <a:pt x="6990" y="34481"/>
                </a:lnTo>
                <a:lnTo>
                  <a:pt x="7132" y="34576"/>
                </a:lnTo>
                <a:lnTo>
                  <a:pt x="7037" y="34624"/>
                </a:lnTo>
                <a:lnTo>
                  <a:pt x="7192" y="34707"/>
                </a:lnTo>
                <a:lnTo>
                  <a:pt x="7097" y="34767"/>
                </a:lnTo>
                <a:lnTo>
                  <a:pt x="7240" y="34850"/>
                </a:lnTo>
                <a:lnTo>
                  <a:pt x="7144" y="34909"/>
                </a:lnTo>
                <a:lnTo>
                  <a:pt x="7287" y="34993"/>
                </a:lnTo>
                <a:lnTo>
                  <a:pt x="7192" y="35040"/>
                </a:lnTo>
                <a:lnTo>
                  <a:pt x="7347" y="35124"/>
                </a:lnTo>
                <a:lnTo>
                  <a:pt x="7251" y="35183"/>
                </a:lnTo>
                <a:lnTo>
                  <a:pt x="7394" y="35267"/>
                </a:lnTo>
                <a:lnTo>
                  <a:pt x="7299" y="35326"/>
                </a:lnTo>
                <a:lnTo>
                  <a:pt x="7442" y="35410"/>
                </a:lnTo>
                <a:lnTo>
                  <a:pt x="7347" y="35469"/>
                </a:lnTo>
                <a:lnTo>
                  <a:pt x="7502" y="35552"/>
                </a:lnTo>
                <a:lnTo>
                  <a:pt x="7406" y="35600"/>
                </a:lnTo>
                <a:lnTo>
                  <a:pt x="7549" y="35683"/>
                </a:lnTo>
                <a:lnTo>
                  <a:pt x="7454" y="35743"/>
                </a:lnTo>
                <a:lnTo>
                  <a:pt x="7597" y="35826"/>
                </a:lnTo>
                <a:lnTo>
                  <a:pt x="7502" y="35886"/>
                </a:lnTo>
                <a:lnTo>
                  <a:pt x="7644" y="35969"/>
                </a:lnTo>
                <a:lnTo>
                  <a:pt x="7549" y="36029"/>
                </a:lnTo>
                <a:lnTo>
                  <a:pt x="7704" y="36112"/>
                </a:lnTo>
                <a:lnTo>
                  <a:pt x="7609" y="36160"/>
                </a:lnTo>
                <a:lnTo>
                  <a:pt x="7752" y="36243"/>
                </a:lnTo>
                <a:lnTo>
                  <a:pt x="7656" y="36303"/>
                </a:lnTo>
                <a:lnTo>
                  <a:pt x="7799" y="36386"/>
                </a:lnTo>
                <a:lnTo>
                  <a:pt x="7704" y="36445"/>
                </a:lnTo>
                <a:lnTo>
                  <a:pt x="7859" y="36529"/>
                </a:lnTo>
                <a:lnTo>
                  <a:pt x="7763" y="36588"/>
                </a:lnTo>
                <a:lnTo>
                  <a:pt x="7906" y="36672"/>
                </a:lnTo>
                <a:lnTo>
                  <a:pt x="7811" y="36719"/>
                </a:lnTo>
                <a:lnTo>
                  <a:pt x="7954" y="36803"/>
                </a:lnTo>
                <a:lnTo>
                  <a:pt x="7859" y="36862"/>
                </a:lnTo>
                <a:lnTo>
                  <a:pt x="8013" y="36945"/>
                </a:lnTo>
                <a:lnTo>
                  <a:pt x="7918" y="37005"/>
                </a:lnTo>
                <a:lnTo>
                  <a:pt x="8061" y="37088"/>
                </a:lnTo>
                <a:lnTo>
                  <a:pt x="7966" y="37148"/>
                </a:lnTo>
                <a:lnTo>
                  <a:pt x="8109" y="37231"/>
                </a:lnTo>
                <a:lnTo>
                  <a:pt x="8013" y="37279"/>
                </a:lnTo>
                <a:lnTo>
                  <a:pt x="8168" y="37362"/>
                </a:lnTo>
                <a:lnTo>
                  <a:pt x="8073" y="37422"/>
                </a:lnTo>
                <a:lnTo>
                  <a:pt x="8216" y="37505"/>
                </a:lnTo>
                <a:lnTo>
                  <a:pt x="8121" y="37565"/>
                </a:lnTo>
                <a:lnTo>
                  <a:pt x="8264" y="37648"/>
                </a:lnTo>
                <a:lnTo>
                  <a:pt x="8168" y="37696"/>
                </a:lnTo>
                <a:lnTo>
                  <a:pt x="8323" y="37791"/>
                </a:lnTo>
                <a:lnTo>
                  <a:pt x="8228" y="37838"/>
                </a:lnTo>
                <a:lnTo>
                  <a:pt x="8371" y="37922"/>
                </a:lnTo>
                <a:lnTo>
                  <a:pt x="8275" y="37981"/>
                </a:lnTo>
                <a:lnTo>
                  <a:pt x="8418" y="38065"/>
                </a:lnTo>
                <a:lnTo>
                  <a:pt x="8323" y="38124"/>
                </a:lnTo>
                <a:lnTo>
                  <a:pt x="8478" y="38208"/>
                </a:lnTo>
                <a:lnTo>
                  <a:pt x="8371" y="38255"/>
                </a:lnTo>
                <a:lnTo>
                  <a:pt x="8525" y="38350"/>
                </a:lnTo>
                <a:lnTo>
                  <a:pt x="8430" y="38398"/>
                </a:lnTo>
                <a:lnTo>
                  <a:pt x="8573" y="38481"/>
                </a:lnTo>
                <a:lnTo>
                  <a:pt x="8478" y="38541"/>
                </a:lnTo>
                <a:lnTo>
                  <a:pt x="8621" y="38624"/>
                </a:lnTo>
                <a:lnTo>
                  <a:pt x="8525" y="38684"/>
                </a:lnTo>
                <a:lnTo>
                  <a:pt x="8680" y="38767"/>
                </a:lnTo>
                <a:lnTo>
                  <a:pt x="8585" y="38815"/>
                </a:lnTo>
                <a:lnTo>
                  <a:pt x="8728" y="38910"/>
                </a:lnTo>
                <a:lnTo>
                  <a:pt x="8633" y="38958"/>
                </a:lnTo>
                <a:lnTo>
                  <a:pt x="8775" y="39041"/>
                </a:lnTo>
                <a:lnTo>
                  <a:pt x="8680" y="39100"/>
                </a:lnTo>
                <a:lnTo>
                  <a:pt x="8835" y="39184"/>
                </a:lnTo>
                <a:lnTo>
                  <a:pt x="8740" y="39243"/>
                </a:lnTo>
                <a:lnTo>
                  <a:pt x="8883" y="39327"/>
                </a:lnTo>
                <a:lnTo>
                  <a:pt x="8787" y="39374"/>
                </a:lnTo>
                <a:lnTo>
                  <a:pt x="8930" y="39458"/>
                </a:lnTo>
                <a:lnTo>
                  <a:pt x="8835" y="39517"/>
                </a:lnTo>
                <a:lnTo>
                  <a:pt x="8990" y="39601"/>
                </a:lnTo>
                <a:lnTo>
                  <a:pt x="8895" y="39660"/>
                </a:lnTo>
                <a:lnTo>
                  <a:pt x="9037" y="39743"/>
                </a:lnTo>
                <a:lnTo>
                  <a:pt x="8942" y="39803"/>
                </a:lnTo>
                <a:lnTo>
                  <a:pt x="9085" y="39886"/>
                </a:lnTo>
                <a:lnTo>
                  <a:pt x="8990" y="39934"/>
                </a:lnTo>
                <a:lnTo>
                  <a:pt x="9145" y="40017"/>
                </a:lnTo>
                <a:lnTo>
                  <a:pt x="9037" y="40077"/>
                </a:lnTo>
                <a:lnTo>
                  <a:pt x="9192" y="40160"/>
                </a:lnTo>
                <a:lnTo>
                  <a:pt x="9097" y="40220"/>
                </a:lnTo>
                <a:lnTo>
                  <a:pt x="9240" y="40303"/>
                </a:lnTo>
                <a:lnTo>
                  <a:pt x="9145" y="40363"/>
                </a:lnTo>
                <a:lnTo>
                  <a:pt x="9299" y="40446"/>
                </a:lnTo>
                <a:lnTo>
                  <a:pt x="9204" y="40494"/>
                </a:lnTo>
                <a:lnTo>
                  <a:pt x="9347" y="40577"/>
                </a:lnTo>
                <a:lnTo>
                  <a:pt x="9252" y="40636"/>
                </a:lnTo>
                <a:lnTo>
                  <a:pt x="9395" y="40720"/>
                </a:lnTo>
                <a:lnTo>
                  <a:pt x="9299" y="40779"/>
                </a:lnTo>
                <a:lnTo>
                  <a:pt x="9442" y="40863"/>
                </a:lnTo>
                <a:lnTo>
                  <a:pt x="9347" y="40922"/>
                </a:lnTo>
                <a:lnTo>
                  <a:pt x="9502" y="41005"/>
                </a:lnTo>
                <a:lnTo>
                  <a:pt x="9407" y="41053"/>
                </a:lnTo>
                <a:lnTo>
                  <a:pt x="9549" y="41136"/>
                </a:lnTo>
                <a:lnTo>
                  <a:pt x="9454" y="41196"/>
                </a:lnTo>
                <a:lnTo>
                  <a:pt x="9597" y="41279"/>
                </a:lnTo>
                <a:lnTo>
                  <a:pt x="9502" y="41339"/>
                </a:lnTo>
                <a:lnTo>
                  <a:pt x="9657" y="41422"/>
                </a:lnTo>
                <a:lnTo>
                  <a:pt x="9561" y="41470"/>
                </a:lnTo>
                <a:lnTo>
                  <a:pt x="9704" y="41565"/>
                </a:lnTo>
                <a:lnTo>
                  <a:pt x="9609" y="41613"/>
                </a:lnTo>
                <a:lnTo>
                  <a:pt x="9752" y="41696"/>
                </a:lnTo>
                <a:lnTo>
                  <a:pt x="9657" y="41756"/>
                </a:lnTo>
                <a:lnTo>
                  <a:pt x="9811" y="41839"/>
                </a:lnTo>
                <a:lnTo>
                  <a:pt x="9716" y="41898"/>
                </a:lnTo>
                <a:lnTo>
                  <a:pt x="9859" y="41982"/>
                </a:lnTo>
                <a:lnTo>
                  <a:pt x="9764" y="42029"/>
                </a:lnTo>
                <a:lnTo>
                  <a:pt x="9907" y="42125"/>
                </a:lnTo>
                <a:lnTo>
                  <a:pt x="9811" y="42172"/>
                </a:lnTo>
                <a:lnTo>
                  <a:pt x="9966" y="42256"/>
                </a:lnTo>
                <a:lnTo>
                  <a:pt x="9859" y="42315"/>
                </a:lnTo>
                <a:lnTo>
                  <a:pt x="10014" y="42398"/>
                </a:lnTo>
                <a:lnTo>
                  <a:pt x="9918" y="42458"/>
                </a:lnTo>
                <a:lnTo>
                  <a:pt x="10061" y="42541"/>
                </a:lnTo>
                <a:lnTo>
                  <a:pt x="9966" y="42589"/>
                </a:lnTo>
                <a:lnTo>
                  <a:pt x="10121" y="42684"/>
                </a:lnTo>
                <a:lnTo>
                  <a:pt x="10026" y="42732"/>
                </a:lnTo>
                <a:lnTo>
                  <a:pt x="10169" y="42815"/>
                </a:lnTo>
                <a:lnTo>
                  <a:pt x="10073" y="42875"/>
                </a:lnTo>
                <a:lnTo>
                  <a:pt x="10216" y="42958"/>
                </a:lnTo>
                <a:lnTo>
                  <a:pt x="10121" y="43018"/>
                </a:lnTo>
                <a:lnTo>
                  <a:pt x="10276" y="43101"/>
                </a:lnTo>
                <a:lnTo>
                  <a:pt x="10169" y="43149"/>
                </a:lnTo>
                <a:lnTo>
                  <a:pt x="10323" y="43244"/>
                </a:lnTo>
                <a:lnTo>
                  <a:pt x="10228" y="43291"/>
                </a:lnTo>
                <a:lnTo>
                  <a:pt x="10371" y="43375"/>
                </a:lnTo>
                <a:lnTo>
                  <a:pt x="10276" y="43434"/>
                </a:lnTo>
                <a:lnTo>
                  <a:pt x="10419" y="43518"/>
                </a:lnTo>
                <a:lnTo>
                  <a:pt x="10323" y="43577"/>
                </a:lnTo>
                <a:lnTo>
                  <a:pt x="10478" y="43661"/>
                </a:lnTo>
                <a:lnTo>
                  <a:pt x="10383" y="43708"/>
                </a:lnTo>
                <a:lnTo>
                  <a:pt x="10526" y="43792"/>
                </a:lnTo>
                <a:lnTo>
                  <a:pt x="10430" y="43851"/>
                </a:lnTo>
                <a:lnTo>
                  <a:pt x="10573" y="43934"/>
                </a:lnTo>
                <a:lnTo>
                  <a:pt x="10478" y="43994"/>
                </a:lnTo>
                <a:lnTo>
                  <a:pt x="10633" y="44077"/>
                </a:lnTo>
                <a:lnTo>
                  <a:pt x="10538" y="44137"/>
                </a:lnTo>
                <a:lnTo>
                  <a:pt x="10680" y="44220"/>
                </a:lnTo>
                <a:lnTo>
                  <a:pt x="10585" y="44268"/>
                </a:lnTo>
                <a:lnTo>
                  <a:pt x="10728" y="44351"/>
                </a:lnTo>
                <a:lnTo>
                  <a:pt x="10633" y="44411"/>
                </a:lnTo>
                <a:lnTo>
                  <a:pt x="10788" y="44494"/>
                </a:lnTo>
                <a:lnTo>
                  <a:pt x="10692" y="44554"/>
                </a:lnTo>
                <a:lnTo>
                  <a:pt x="10835" y="44637"/>
                </a:lnTo>
                <a:lnTo>
                  <a:pt x="10740" y="44696"/>
                </a:lnTo>
                <a:lnTo>
                  <a:pt x="10883" y="44780"/>
                </a:lnTo>
                <a:lnTo>
                  <a:pt x="10788" y="44827"/>
                </a:lnTo>
                <a:lnTo>
                  <a:pt x="10942" y="44911"/>
                </a:lnTo>
                <a:lnTo>
                  <a:pt x="10847" y="44970"/>
                </a:lnTo>
                <a:lnTo>
                  <a:pt x="10990" y="45054"/>
                </a:lnTo>
                <a:lnTo>
                  <a:pt x="10895" y="45113"/>
                </a:lnTo>
                <a:lnTo>
                  <a:pt x="11038" y="45196"/>
                </a:lnTo>
                <a:lnTo>
                  <a:pt x="10942" y="45256"/>
                </a:lnTo>
                <a:lnTo>
                  <a:pt x="11085" y="45339"/>
                </a:lnTo>
                <a:lnTo>
                  <a:pt x="11002" y="45387"/>
                </a:lnTo>
                <a:lnTo>
                  <a:pt x="11145" y="45470"/>
                </a:lnTo>
                <a:lnTo>
                  <a:pt x="11050" y="45530"/>
                </a:lnTo>
                <a:lnTo>
                  <a:pt x="11192" y="45613"/>
                </a:lnTo>
                <a:lnTo>
                  <a:pt x="11097" y="45673"/>
                </a:lnTo>
                <a:lnTo>
                  <a:pt x="11240" y="45756"/>
                </a:lnTo>
                <a:lnTo>
                  <a:pt x="11145" y="45804"/>
                </a:lnTo>
                <a:lnTo>
                  <a:pt x="11300" y="45899"/>
                </a:lnTo>
                <a:lnTo>
                  <a:pt x="11204" y="45947"/>
                </a:lnTo>
                <a:lnTo>
                  <a:pt x="11347" y="46030"/>
                </a:lnTo>
                <a:lnTo>
                  <a:pt x="11252" y="46089"/>
                </a:lnTo>
                <a:lnTo>
                  <a:pt x="11395" y="46173"/>
                </a:lnTo>
                <a:lnTo>
                  <a:pt x="11300" y="46232"/>
                </a:lnTo>
                <a:lnTo>
                  <a:pt x="11454" y="46316"/>
                </a:lnTo>
                <a:lnTo>
                  <a:pt x="11359" y="46363"/>
                </a:lnTo>
                <a:lnTo>
                  <a:pt x="11502" y="46459"/>
                </a:lnTo>
                <a:lnTo>
                  <a:pt x="11407" y="46506"/>
                </a:lnTo>
                <a:lnTo>
                  <a:pt x="11550" y="46589"/>
                </a:lnTo>
                <a:lnTo>
                  <a:pt x="11454" y="46649"/>
                </a:lnTo>
                <a:lnTo>
                  <a:pt x="11609" y="46732"/>
                </a:lnTo>
                <a:lnTo>
                  <a:pt x="11514" y="46792"/>
                </a:lnTo>
                <a:lnTo>
                  <a:pt x="11657" y="46875"/>
                </a:lnTo>
                <a:lnTo>
                  <a:pt x="11562" y="46923"/>
                </a:lnTo>
                <a:lnTo>
                  <a:pt x="11704" y="47018"/>
                </a:lnTo>
                <a:lnTo>
                  <a:pt x="11609" y="47066"/>
                </a:lnTo>
                <a:lnTo>
                  <a:pt x="11764" y="47149"/>
                </a:lnTo>
                <a:lnTo>
                  <a:pt x="11669" y="47209"/>
                </a:lnTo>
                <a:lnTo>
                  <a:pt x="11812" y="47292"/>
                </a:lnTo>
                <a:lnTo>
                  <a:pt x="11716" y="47351"/>
                </a:lnTo>
                <a:lnTo>
                  <a:pt x="11859" y="47435"/>
                </a:lnTo>
                <a:lnTo>
                  <a:pt x="11764" y="47482"/>
                </a:lnTo>
                <a:lnTo>
                  <a:pt x="11907" y="47566"/>
                </a:lnTo>
                <a:lnTo>
                  <a:pt x="11823" y="47625"/>
                </a:lnTo>
                <a:lnTo>
                  <a:pt x="11966" y="47709"/>
                </a:lnTo>
                <a:lnTo>
                  <a:pt x="11871" y="47768"/>
                </a:lnTo>
                <a:lnTo>
                  <a:pt x="12014" y="47852"/>
                </a:lnTo>
                <a:lnTo>
                  <a:pt x="11919" y="47911"/>
                </a:lnTo>
                <a:lnTo>
                  <a:pt x="12074" y="47994"/>
                </a:lnTo>
                <a:lnTo>
                  <a:pt x="11978" y="48042"/>
                </a:lnTo>
                <a:lnTo>
                  <a:pt x="12121" y="48125"/>
                </a:lnTo>
                <a:lnTo>
                  <a:pt x="12026" y="48185"/>
                </a:lnTo>
                <a:lnTo>
                  <a:pt x="12169" y="48268"/>
                </a:lnTo>
                <a:lnTo>
                  <a:pt x="12074" y="48328"/>
                </a:lnTo>
                <a:lnTo>
                  <a:pt x="12216" y="48411"/>
                </a:lnTo>
                <a:lnTo>
                  <a:pt x="12121" y="48471"/>
                </a:lnTo>
                <a:lnTo>
                  <a:pt x="12276" y="48554"/>
                </a:lnTo>
                <a:lnTo>
                  <a:pt x="12181" y="48602"/>
                </a:lnTo>
                <a:lnTo>
                  <a:pt x="12324" y="48685"/>
                </a:lnTo>
                <a:lnTo>
                  <a:pt x="12228" y="48745"/>
                </a:lnTo>
                <a:lnTo>
                  <a:pt x="12371" y="48828"/>
                </a:lnTo>
                <a:lnTo>
                  <a:pt x="12276" y="48887"/>
                </a:lnTo>
                <a:lnTo>
                  <a:pt x="12431" y="48971"/>
                </a:lnTo>
                <a:lnTo>
                  <a:pt x="12335" y="49030"/>
                </a:lnTo>
                <a:lnTo>
                  <a:pt x="12478" y="49114"/>
                </a:lnTo>
                <a:lnTo>
                  <a:pt x="12383" y="49161"/>
                </a:lnTo>
                <a:lnTo>
                  <a:pt x="12526" y="49245"/>
                </a:lnTo>
                <a:lnTo>
                  <a:pt x="12431" y="49304"/>
                </a:lnTo>
                <a:lnTo>
                  <a:pt x="12585" y="49387"/>
                </a:lnTo>
                <a:lnTo>
                  <a:pt x="12490" y="49447"/>
                </a:lnTo>
                <a:lnTo>
                  <a:pt x="12633" y="49530"/>
                </a:lnTo>
                <a:lnTo>
                  <a:pt x="12538" y="49578"/>
                </a:lnTo>
                <a:lnTo>
                  <a:pt x="12681" y="49673"/>
                </a:lnTo>
                <a:lnTo>
                  <a:pt x="12585" y="49721"/>
                </a:lnTo>
                <a:lnTo>
                  <a:pt x="12740" y="49804"/>
                </a:lnTo>
                <a:lnTo>
                  <a:pt x="12645" y="49864"/>
                </a:lnTo>
                <a:lnTo>
                  <a:pt x="12788" y="49947"/>
                </a:lnTo>
                <a:lnTo>
                  <a:pt x="12693" y="50007"/>
                </a:lnTo>
                <a:lnTo>
                  <a:pt x="12836" y="50090"/>
                </a:lnTo>
                <a:lnTo>
                  <a:pt x="12740" y="50138"/>
                </a:lnTo>
                <a:lnTo>
                  <a:pt x="12895" y="50233"/>
                </a:lnTo>
                <a:lnTo>
                  <a:pt x="12800" y="50280"/>
                </a:lnTo>
                <a:lnTo>
                  <a:pt x="12943" y="50364"/>
                </a:lnTo>
                <a:lnTo>
                  <a:pt x="12847" y="50423"/>
                </a:lnTo>
                <a:lnTo>
                  <a:pt x="12990" y="50507"/>
                </a:lnTo>
                <a:lnTo>
                  <a:pt x="12895" y="50566"/>
                </a:lnTo>
                <a:lnTo>
                  <a:pt x="13038" y="50650"/>
                </a:lnTo>
                <a:lnTo>
                  <a:pt x="12943" y="50697"/>
                </a:lnTo>
                <a:lnTo>
                  <a:pt x="13097" y="50792"/>
                </a:lnTo>
                <a:lnTo>
                  <a:pt x="13002" y="50840"/>
                </a:lnTo>
                <a:lnTo>
                  <a:pt x="13145" y="50923"/>
                </a:lnTo>
                <a:lnTo>
                  <a:pt x="13050" y="50983"/>
                </a:lnTo>
                <a:lnTo>
                  <a:pt x="13193" y="51066"/>
                </a:lnTo>
                <a:lnTo>
                  <a:pt x="13097" y="51126"/>
                </a:lnTo>
                <a:lnTo>
                  <a:pt x="13252" y="51209"/>
                </a:lnTo>
                <a:lnTo>
                  <a:pt x="13157" y="51257"/>
                </a:lnTo>
                <a:lnTo>
                  <a:pt x="13300" y="51352"/>
                </a:lnTo>
                <a:lnTo>
                  <a:pt x="13205" y="51400"/>
                </a:lnTo>
                <a:lnTo>
                  <a:pt x="13347" y="51483"/>
                </a:lnTo>
                <a:lnTo>
                  <a:pt x="13252" y="51542"/>
                </a:lnTo>
                <a:lnTo>
                  <a:pt x="13407" y="51626"/>
                </a:lnTo>
                <a:lnTo>
                  <a:pt x="13312" y="51685"/>
                </a:lnTo>
                <a:lnTo>
                  <a:pt x="13455" y="51769"/>
                </a:lnTo>
                <a:lnTo>
                  <a:pt x="13359" y="51816"/>
                </a:lnTo>
                <a:lnTo>
                  <a:pt x="13502" y="51900"/>
                </a:lnTo>
                <a:lnTo>
                  <a:pt x="13407" y="51959"/>
                </a:lnTo>
                <a:lnTo>
                  <a:pt x="13562" y="52043"/>
                </a:lnTo>
                <a:lnTo>
                  <a:pt x="13467" y="52102"/>
                </a:lnTo>
                <a:lnTo>
                  <a:pt x="13609" y="52185"/>
                </a:lnTo>
                <a:lnTo>
                  <a:pt x="13514" y="52245"/>
                </a:lnTo>
                <a:lnTo>
                  <a:pt x="13657" y="52328"/>
                </a:lnTo>
                <a:lnTo>
                  <a:pt x="13562" y="52376"/>
                </a:lnTo>
                <a:lnTo>
                  <a:pt x="13717" y="52459"/>
                </a:lnTo>
                <a:lnTo>
                  <a:pt x="13621" y="52519"/>
                </a:lnTo>
                <a:lnTo>
                  <a:pt x="13764" y="52602"/>
                </a:lnTo>
                <a:lnTo>
                  <a:pt x="13669" y="52662"/>
                </a:lnTo>
                <a:lnTo>
                  <a:pt x="13812" y="52745"/>
                </a:lnTo>
                <a:lnTo>
                  <a:pt x="13717" y="52805"/>
                </a:lnTo>
                <a:lnTo>
                  <a:pt x="13871" y="52888"/>
                </a:lnTo>
                <a:lnTo>
                  <a:pt x="13764" y="52936"/>
                </a:lnTo>
                <a:lnTo>
                  <a:pt x="13919" y="53019"/>
                </a:lnTo>
                <a:lnTo>
                  <a:pt x="13824" y="53078"/>
                </a:lnTo>
                <a:lnTo>
                  <a:pt x="13967" y="53162"/>
                </a:lnTo>
                <a:lnTo>
                  <a:pt x="13871" y="53221"/>
                </a:lnTo>
                <a:lnTo>
                  <a:pt x="14014" y="53305"/>
                </a:lnTo>
                <a:lnTo>
                  <a:pt x="13919" y="53364"/>
                </a:lnTo>
                <a:lnTo>
                  <a:pt x="14074" y="53447"/>
                </a:lnTo>
                <a:lnTo>
                  <a:pt x="13979" y="53495"/>
                </a:lnTo>
                <a:lnTo>
                  <a:pt x="14121" y="53578"/>
                </a:lnTo>
                <a:lnTo>
                  <a:pt x="14026" y="53638"/>
                </a:lnTo>
                <a:lnTo>
                  <a:pt x="14169" y="53721"/>
                </a:lnTo>
                <a:lnTo>
                  <a:pt x="14074" y="53781"/>
                </a:lnTo>
                <a:lnTo>
                  <a:pt x="14229" y="53864"/>
                </a:lnTo>
                <a:lnTo>
                  <a:pt x="14133" y="53912"/>
                </a:lnTo>
                <a:lnTo>
                  <a:pt x="14276" y="54007"/>
                </a:lnTo>
                <a:lnTo>
                  <a:pt x="14181" y="54055"/>
                </a:lnTo>
                <a:lnTo>
                  <a:pt x="14324" y="54138"/>
                </a:lnTo>
                <a:lnTo>
                  <a:pt x="14229" y="54198"/>
                </a:lnTo>
                <a:lnTo>
                  <a:pt x="14383" y="54281"/>
                </a:lnTo>
                <a:lnTo>
                  <a:pt x="14288" y="54340"/>
                </a:lnTo>
                <a:lnTo>
                  <a:pt x="14431" y="54424"/>
                </a:lnTo>
                <a:lnTo>
                  <a:pt x="14336" y="54471"/>
                </a:lnTo>
                <a:lnTo>
                  <a:pt x="14479" y="54567"/>
                </a:lnTo>
                <a:lnTo>
                  <a:pt x="14383" y="54614"/>
                </a:lnTo>
                <a:lnTo>
                  <a:pt x="14538" y="54698"/>
                </a:lnTo>
                <a:lnTo>
                  <a:pt x="14443" y="54757"/>
                </a:lnTo>
                <a:lnTo>
                  <a:pt x="14586" y="54841"/>
                </a:lnTo>
                <a:lnTo>
                  <a:pt x="14490" y="54900"/>
                </a:lnTo>
                <a:lnTo>
                  <a:pt x="14633" y="54983"/>
                </a:lnTo>
                <a:lnTo>
                  <a:pt x="14538" y="55031"/>
                </a:lnTo>
                <a:lnTo>
                  <a:pt x="14693" y="55126"/>
                </a:lnTo>
                <a:lnTo>
                  <a:pt x="14598" y="55174"/>
                </a:lnTo>
                <a:lnTo>
                  <a:pt x="14741" y="55257"/>
                </a:lnTo>
                <a:lnTo>
                  <a:pt x="14645" y="55317"/>
                </a:lnTo>
                <a:lnTo>
                  <a:pt x="14788" y="55400"/>
                </a:lnTo>
                <a:lnTo>
                  <a:pt x="14693" y="55460"/>
                </a:lnTo>
                <a:lnTo>
                  <a:pt x="14836" y="55543"/>
                </a:lnTo>
                <a:lnTo>
                  <a:pt x="14741" y="55591"/>
                </a:lnTo>
                <a:lnTo>
                  <a:pt x="14895" y="55686"/>
                </a:lnTo>
                <a:lnTo>
                  <a:pt x="14800" y="55733"/>
                </a:lnTo>
                <a:lnTo>
                  <a:pt x="14943" y="55817"/>
                </a:lnTo>
                <a:lnTo>
                  <a:pt x="14848" y="55876"/>
                </a:lnTo>
                <a:lnTo>
                  <a:pt x="14991" y="55960"/>
                </a:lnTo>
                <a:lnTo>
                  <a:pt x="14895" y="56019"/>
                </a:lnTo>
                <a:lnTo>
                  <a:pt x="15050" y="56103"/>
                </a:lnTo>
                <a:lnTo>
                  <a:pt x="14955" y="56150"/>
                </a:lnTo>
                <a:lnTo>
                  <a:pt x="15098" y="56234"/>
                </a:lnTo>
                <a:lnTo>
                  <a:pt x="15002" y="56293"/>
                </a:lnTo>
                <a:lnTo>
                  <a:pt x="15145" y="56376"/>
                </a:lnTo>
                <a:lnTo>
                  <a:pt x="15050" y="56436"/>
                </a:lnTo>
                <a:lnTo>
                  <a:pt x="15205" y="56519"/>
                </a:lnTo>
                <a:lnTo>
                  <a:pt x="15110" y="56579"/>
                </a:lnTo>
                <a:lnTo>
                  <a:pt x="15252" y="56662"/>
                </a:lnTo>
                <a:lnTo>
                  <a:pt x="15157" y="56710"/>
                </a:lnTo>
                <a:lnTo>
                  <a:pt x="15300" y="56793"/>
                </a:lnTo>
                <a:lnTo>
                  <a:pt x="15205" y="56853"/>
                </a:lnTo>
                <a:lnTo>
                  <a:pt x="15360" y="56936"/>
                </a:lnTo>
                <a:lnTo>
                  <a:pt x="15264" y="56996"/>
                </a:lnTo>
                <a:lnTo>
                  <a:pt x="15407" y="57079"/>
                </a:lnTo>
                <a:lnTo>
                  <a:pt x="15312" y="57138"/>
                </a:lnTo>
                <a:lnTo>
                  <a:pt x="15455" y="57222"/>
                </a:lnTo>
                <a:lnTo>
                  <a:pt x="15360" y="57269"/>
                </a:lnTo>
                <a:lnTo>
                  <a:pt x="15514" y="57353"/>
                </a:lnTo>
                <a:lnTo>
                  <a:pt x="15419" y="57412"/>
                </a:lnTo>
                <a:lnTo>
                  <a:pt x="15562" y="57496"/>
                </a:lnTo>
                <a:lnTo>
                  <a:pt x="15467" y="57555"/>
                </a:lnTo>
                <a:lnTo>
                  <a:pt x="26802" y="64104"/>
                </a:lnTo>
                <a:lnTo>
                  <a:pt x="38136" y="57555"/>
                </a:lnTo>
                <a:lnTo>
                  <a:pt x="38041" y="57496"/>
                </a:lnTo>
                <a:lnTo>
                  <a:pt x="38196" y="57412"/>
                </a:lnTo>
                <a:lnTo>
                  <a:pt x="38101" y="57353"/>
                </a:lnTo>
                <a:lnTo>
                  <a:pt x="38243" y="57269"/>
                </a:lnTo>
                <a:lnTo>
                  <a:pt x="38148" y="57222"/>
                </a:lnTo>
                <a:lnTo>
                  <a:pt x="38291" y="57138"/>
                </a:lnTo>
                <a:lnTo>
                  <a:pt x="38196" y="57079"/>
                </a:lnTo>
                <a:lnTo>
                  <a:pt x="38351" y="56996"/>
                </a:lnTo>
                <a:lnTo>
                  <a:pt x="38255" y="56936"/>
                </a:lnTo>
                <a:lnTo>
                  <a:pt x="38398" y="56853"/>
                </a:lnTo>
                <a:lnTo>
                  <a:pt x="38303" y="56793"/>
                </a:lnTo>
                <a:lnTo>
                  <a:pt x="38446" y="56710"/>
                </a:lnTo>
                <a:lnTo>
                  <a:pt x="38351" y="56662"/>
                </a:lnTo>
                <a:lnTo>
                  <a:pt x="38505" y="56579"/>
                </a:lnTo>
                <a:lnTo>
                  <a:pt x="38410" y="56519"/>
                </a:lnTo>
                <a:lnTo>
                  <a:pt x="38553" y="56436"/>
                </a:lnTo>
                <a:lnTo>
                  <a:pt x="38458" y="56376"/>
                </a:lnTo>
                <a:lnTo>
                  <a:pt x="38601" y="56293"/>
                </a:lnTo>
                <a:lnTo>
                  <a:pt x="38505" y="56245"/>
                </a:lnTo>
                <a:lnTo>
                  <a:pt x="38660" y="56150"/>
                </a:lnTo>
                <a:lnTo>
                  <a:pt x="38565" y="56103"/>
                </a:lnTo>
                <a:lnTo>
                  <a:pt x="38708" y="56019"/>
                </a:lnTo>
                <a:lnTo>
                  <a:pt x="38613" y="55960"/>
                </a:lnTo>
                <a:lnTo>
                  <a:pt x="38755" y="55876"/>
                </a:lnTo>
                <a:lnTo>
                  <a:pt x="38660" y="55817"/>
                </a:lnTo>
                <a:lnTo>
                  <a:pt x="38815" y="55733"/>
                </a:lnTo>
                <a:lnTo>
                  <a:pt x="38720" y="55686"/>
                </a:lnTo>
                <a:lnTo>
                  <a:pt x="38863" y="55591"/>
                </a:lnTo>
                <a:lnTo>
                  <a:pt x="38767" y="55543"/>
                </a:lnTo>
                <a:lnTo>
                  <a:pt x="38910" y="55460"/>
                </a:lnTo>
                <a:lnTo>
                  <a:pt x="38815" y="55400"/>
                </a:lnTo>
                <a:lnTo>
                  <a:pt x="38970" y="55317"/>
                </a:lnTo>
                <a:lnTo>
                  <a:pt x="38863" y="55257"/>
                </a:lnTo>
                <a:lnTo>
                  <a:pt x="39017" y="55174"/>
                </a:lnTo>
                <a:lnTo>
                  <a:pt x="38922" y="55126"/>
                </a:lnTo>
                <a:lnTo>
                  <a:pt x="39065" y="55031"/>
                </a:lnTo>
                <a:lnTo>
                  <a:pt x="38970" y="54983"/>
                </a:lnTo>
                <a:lnTo>
                  <a:pt x="39113" y="54900"/>
                </a:lnTo>
                <a:lnTo>
                  <a:pt x="39017" y="54841"/>
                </a:lnTo>
                <a:lnTo>
                  <a:pt x="39172" y="54757"/>
                </a:lnTo>
                <a:lnTo>
                  <a:pt x="39077" y="54698"/>
                </a:lnTo>
                <a:lnTo>
                  <a:pt x="39220" y="54614"/>
                </a:lnTo>
                <a:lnTo>
                  <a:pt x="39125" y="54567"/>
                </a:lnTo>
                <a:lnTo>
                  <a:pt x="39267" y="54471"/>
                </a:lnTo>
                <a:lnTo>
                  <a:pt x="39172" y="54424"/>
                </a:lnTo>
                <a:lnTo>
                  <a:pt x="39327" y="54340"/>
                </a:lnTo>
                <a:lnTo>
                  <a:pt x="39232" y="54281"/>
                </a:lnTo>
                <a:lnTo>
                  <a:pt x="39375" y="54198"/>
                </a:lnTo>
                <a:lnTo>
                  <a:pt x="39279" y="54138"/>
                </a:lnTo>
                <a:lnTo>
                  <a:pt x="39422" y="54055"/>
                </a:lnTo>
                <a:lnTo>
                  <a:pt x="39327" y="54007"/>
                </a:lnTo>
                <a:lnTo>
                  <a:pt x="39482" y="53924"/>
                </a:lnTo>
                <a:lnTo>
                  <a:pt x="39386" y="53864"/>
                </a:lnTo>
                <a:lnTo>
                  <a:pt x="39529" y="53781"/>
                </a:lnTo>
                <a:lnTo>
                  <a:pt x="39434" y="53721"/>
                </a:lnTo>
                <a:lnTo>
                  <a:pt x="39577" y="53638"/>
                </a:lnTo>
                <a:lnTo>
                  <a:pt x="39482" y="53578"/>
                </a:lnTo>
                <a:lnTo>
                  <a:pt x="39636" y="53495"/>
                </a:lnTo>
                <a:lnTo>
                  <a:pt x="39541" y="53447"/>
                </a:lnTo>
                <a:lnTo>
                  <a:pt x="39684" y="53364"/>
                </a:lnTo>
                <a:lnTo>
                  <a:pt x="39589" y="53305"/>
                </a:lnTo>
                <a:lnTo>
                  <a:pt x="39732" y="53221"/>
                </a:lnTo>
                <a:lnTo>
                  <a:pt x="39636" y="53162"/>
                </a:lnTo>
                <a:lnTo>
                  <a:pt x="39791" y="53078"/>
                </a:lnTo>
                <a:lnTo>
                  <a:pt x="39696" y="53019"/>
                </a:lnTo>
                <a:lnTo>
                  <a:pt x="39839" y="52936"/>
                </a:lnTo>
                <a:lnTo>
                  <a:pt x="39744" y="52888"/>
                </a:lnTo>
                <a:lnTo>
                  <a:pt x="39887" y="52805"/>
                </a:lnTo>
                <a:lnTo>
                  <a:pt x="39791" y="52745"/>
                </a:lnTo>
                <a:lnTo>
                  <a:pt x="39934" y="52662"/>
                </a:lnTo>
                <a:lnTo>
                  <a:pt x="39839" y="52602"/>
                </a:lnTo>
                <a:lnTo>
                  <a:pt x="39994" y="52519"/>
                </a:lnTo>
                <a:lnTo>
                  <a:pt x="39898" y="52459"/>
                </a:lnTo>
                <a:lnTo>
                  <a:pt x="40041" y="52376"/>
                </a:lnTo>
                <a:lnTo>
                  <a:pt x="39946" y="52328"/>
                </a:lnTo>
                <a:lnTo>
                  <a:pt x="40089" y="52245"/>
                </a:lnTo>
                <a:lnTo>
                  <a:pt x="39994" y="52185"/>
                </a:lnTo>
                <a:lnTo>
                  <a:pt x="40148" y="52102"/>
                </a:lnTo>
                <a:lnTo>
                  <a:pt x="40053" y="52043"/>
                </a:lnTo>
                <a:lnTo>
                  <a:pt x="40196" y="51959"/>
                </a:lnTo>
                <a:lnTo>
                  <a:pt x="40101" y="51912"/>
                </a:lnTo>
                <a:lnTo>
                  <a:pt x="40244" y="51816"/>
                </a:lnTo>
                <a:lnTo>
                  <a:pt x="40148" y="51769"/>
                </a:lnTo>
                <a:lnTo>
                  <a:pt x="40303" y="51685"/>
                </a:lnTo>
                <a:lnTo>
                  <a:pt x="40208" y="51626"/>
                </a:lnTo>
                <a:lnTo>
                  <a:pt x="40351" y="51542"/>
                </a:lnTo>
                <a:lnTo>
                  <a:pt x="40256" y="51483"/>
                </a:lnTo>
                <a:lnTo>
                  <a:pt x="40398" y="51400"/>
                </a:lnTo>
                <a:lnTo>
                  <a:pt x="40303" y="51352"/>
                </a:lnTo>
                <a:lnTo>
                  <a:pt x="40458" y="51257"/>
                </a:lnTo>
                <a:lnTo>
                  <a:pt x="40363" y="51209"/>
                </a:lnTo>
                <a:lnTo>
                  <a:pt x="40506" y="51126"/>
                </a:lnTo>
                <a:lnTo>
                  <a:pt x="40410" y="51066"/>
                </a:lnTo>
                <a:lnTo>
                  <a:pt x="40553" y="50983"/>
                </a:lnTo>
                <a:lnTo>
                  <a:pt x="40458" y="50923"/>
                </a:lnTo>
                <a:lnTo>
                  <a:pt x="40613" y="50840"/>
                </a:lnTo>
                <a:lnTo>
                  <a:pt x="40518" y="50792"/>
                </a:lnTo>
                <a:lnTo>
                  <a:pt x="40660" y="50697"/>
                </a:lnTo>
                <a:lnTo>
                  <a:pt x="40565" y="50650"/>
                </a:lnTo>
                <a:lnTo>
                  <a:pt x="40708" y="50566"/>
                </a:lnTo>
                <a:lnTo>
                  <a:pt x="40613" y="50507"/>
                </a:lnTo>
                <a:lnTo>
                  <a:pt x="40768" y="50423"/>
                </a:lnTo>
                <a:lnTo>
                  <a:pt x="40672" y="50364"/>
                </a:lnTo>
                <a:lnTo>
                  <a:pt x="40815" y="50280"/>
                </a:lnTo>
                <a:lnTo>
                  <a:pt x="40720" y="50233"/>
                </a:lnTo>
                <a:lnTo>
                  <a:pt x="40863" y="50138"/>
                </a:lnTo>
                <a:lnTo>
                  <a:pt x="40768" y="50090"/>
                </a:lnTo>
                <a:lnTo>
                  <a:pt x="40910" y="50007"/>
                </a:lnTo>
                <a:lnTo>
                  <a:pt x="40815" y="49947"/>
                </a:lnTo>
                <a:lnTo>
                  <a:pt x="40970" y="49864"/>
                </a:lnTo>
                <a:lnTo>
                  <a:pt x="40875" y="49804"/>
                </a:lnTo>
                <a:lnTo>
                  <a:pt x="41018" y="49721"/>
                </a:lnTo>
                <a:lnTo>
                  <a:pt x="40922" y="49673"/>
                </a:lnTo>
                <a:lnTo>
                  <a:pt x="41065" y="49590"/>
                </a:lnTo>
                <a:lnTo>
                  <a:pt x="40970" y="49530"/>
                </a:lnTo>
                <a:lnTo>
                  <a:pt x="41125" y="49447"/>
                </a:lnTo>
                <a:lnTo>
                  <a:pt x="41030" y="49387"/>
                </a:lnTo>
                <a:lnTo>
                  <a:pt x="41172" y="49304"/>
                </a:lnTo>
                <a:lnTo>
                  <a:pt x="41077" y="49245"/>
                </a:lnTo>
                <a:lnTo>
                  <a:pt x="41220" y="49161"/>
                </a:lnTo>
                <a:lnTo>
                  <a:pt x="41125" y="49114"/>
                </a:lnTo>
                <a:lnTo>
                  <a:pt x="41280" y="49030"/>
                </a:lnTo>
                <a:lnTo>
                  <a:pt x="41184" y="48971"/>
                </a:lnTo>
                <a:lnTo>
                  <a:pt x="41327" y="48887"/>
                </a:lnTo>
                <a:lnTo>
                  <a:pt x="41232" y="48828"/>
                </a:lnTo>
                <a:lnTo>
                  <a:pt x="41375" y="48745"/>
                </a:lnTo>
                <a:lnTo>
                  <a:pt x="41280" y="48685"/>
                </a:lnTo>
                <a:lnTo>
                  <a:pt x="41434" y="48602"/>
                </a:lnTo>
                <a:lnTo>
                  <a:pt x="41339" y="48554"/>
                </a:lnTo>
                <a:lnTo>
                  <a:pt x="41482" y="48471"/>
                </a:lnTo>
                <a:lnTo>
                  <a:pt x="41387" y="48411"/>
                </a:lnTo>
                <a:lnTo>
                  <a:pt x="41530" y="48328"/>
                </a:lnTo>
                <a:lnTo>
                  <a:pt x="41434" y="48268"/>
                </a:lnTo>
                <a:lnTo>
                  <a:pt x="41589" y="48185"/>
                </a:lnTo>
                <a:lnTo>
                  <a:pt x="41494" y="48125"/>
                </a:lnTo>
                <a:lnTo>
                  <a:pt x="41637" y="48042"/>
                </a:lnTo>
                <a:lnTo>
                  <a:pt x="41541" y="47994"/>
                </a:lnTo>
                <a:lnTo>
                  <a:pt x="41684" y="47911"/>
                </a:lnTo>
                <a:lnTo>
                  <a:pt x="41589" y="47852"/>
                </a:lnTo>
                <a:lnTo>
                  <a:pt x="41732" y="47768"/>
                </a:lnTo>
                <a:lnTo>
                  <a:pt x="41637" y="47709"/>
                </a:lnTo>
                <a:lnTo>
                  <a:pt x="41792" y="47625"/>
                </a:lnTo>
                <a:lnTo>
                  <a:pt x="41696" y="47578"/>
                </a:lnTo>
                <a:lnTo>
                  <a:pt x="41839" y="47482"/>
                </a:lnTo>
                <a:lnTo>
                  <a:pt x="41744" y="47435"/>
                </a:lnTo>
                <a:lnTo>
                  <a:pt x="41887" y="47351"/>
                </a:lnTo>
                <a:lnTo>
                  <a:pt x="41792" y="47292"/>
                </a:lnTo>
                <a:lnTo>
                  <a:pt x="41946" y="47209"/>
                </a:lnTo>
                <a:lnTo>
                  <a:pt x="41851" y="47149"/>
                </a:lnTo>
                <a:lnTo>
                  <a:pt x="41994" y="47066"/>
                </a:lnTo>
                <a:lnTo>
                  <a:pt x="41899" y="47018"/>
                </a:lnTo>
                <a:lnTo>
                  <a:pt x="42042" y="46923"/>
                </a:lnTo>
                <a:lnTo>
                  <a:pt x="41946" y="46875"/>
                </a:lnTo>
                <a:lnTo>
                  <a:pt x="42101" y="46792"/>
                </a:lnTo>
                <a:lnTo>
                  <a:pt x="42006" y="46732"/>
                </a:lnTo>
                <a:lnTo>
                  <a:pt x="42149" y="46649"/>
                </a:lnTo>
                <a:lnTo>
                  <a:pt x="42053" y="46589"/>
                </a:lnTo>
                <a:lnTo>
                  <a:pt x="42196" y="46506"/>
                </a:lnTo>
                <a:lnTo>
                  <a:pt x="42101" y="46459"/>
                </a:lnTo>
                <a:lnTo>
                  <a:pt x="42256" y="46363"/>
                </a:lnTo>
                <a:lnTo>
                  <a:pt x="42161" y="46316"/>
                </a:lnTo>
                <a:lnTo>
                  <a:pt x="42303" y="46232"/>
                </a:lnTo>
                <a:lnTo>
                  <a:pt x="42208" y="46173"/>
                </a:lnTo>
                <a:lnTo>
                  <a:pt x="42351" y="46089"/>
                </a:lnTo>
                <a:lnTo>
                  <a:pt x="42256" y="46030"/>
                </a:lnTo>
                <a:lnTo>
                  <a:pt x="42411" y="45947"/>
                </a:lnTo>
                <a:lnTo>
                  <a:pt x="42315" y="45899"/>
                </a:lnTo>
                <a:lnTo>
                  <a:pt x="42458" y="45804"/>
                </a:lnTo>
                <a:lnTo>
                  <a:pt x="42363" y="45756"/>
                </a:lnTo>
                <a:lnTo>
                  <a:pt x="42506" y="45673"/>
                </a:lnTo>
                <a:lnTo>
                  <a:pt x="42411" y="45613"/>
                </a:lnTo>
                <a:lnTo>
                  <a:pt x="42565" y="45530"/>
                </a:lnTo>
                <a:lnTo>
                  <a:pt x="42458" y="45470"/>
                </a:lnTo>
                <a:lnTo>
                  <a:pt x="42613" y="45387"/>
                </a:lnTo>
                <a:lnTo>
                  <a:pt x="42518" y="45339"/>
                </a:lnTo>
                <a:lnTo>
                  <a:pt x="42661" y="45256"/>
                </a:lnTo>
                <a:lnTo>
                  <a:pt x="42565" y="45196"/>
                </a:lnTo>
                <a:lnTo>
                  <a:pt x="42708" y="45113"/>
                </a:lnTo>
                <a:lnTo>
                  <a:pt x="42613" y="45054"/>
                </a:lnTo>
                <a:lnTo>
                  <a:pt x="42768" y="44970"/>
                </a:lnTo>
                <a:lnTo>
                  <a:pt x="42673" y="44911"/>
                </a:lnTo>
                <a:lnTo>
                  <a:pt x="42815" y="44827"/>
                </a:lnTo>
                <a:lnTo>
                  <a:pt x="42720" y="44780"/>
                </a:lnTo>
                <a:lnTo>
                  <a:pt x="42863" y="44696"/>
                </a:lnTo>
                <a:lnTo>
                  <a:pt x="42768" y="44637"/>
                </a:lnTo>
                <a:lnTo>
                  <a:pt x="42923" y="44554"/>
                </a:lnTo>
                <a:lnTo>
                  <a:pt x="42827" y="44494"/>
                </a:lnTo>
                <a:lnTo>
                  <a:pt x="42970" y="44411"/>
                </a:lnTo>
                <a:lnTo>
                  <a:pt x="42875" y="44351"/>
                </a:lnTo>
                <a:lnTo>
                  <a:pt x="43018" y="44268"/>
                </a:lnTo>
                <a:lnTo>
                  <a:pt x="42923" y="44220"/>
                </a:lnTo>
                <a:lnTo>
                  <a:pt x="43077" y="44137"/>
                </a:lnTo>
                <a:lnTo>
                  <a:pt x="42982" y="44077"/>
                </a:lnTo>
                <a:lnTo>
                  <a:pt x="43125" y="43994"/>
                </a:lnTo>
                <a:lnTo>
                  <a:pt x="43030" y="43934"/>
                </a:lnTo>
                <a:lnTo>
                  <a:pt x="43173" y="43851"/>
                </a:lnTo>
                <a:lnTo>
                  <a:pt x="43077" y="43792"/>
                </a:lnTo>
                <a:lnTo>
                  <a:pt x="43232" y="43708"/>
                </a:lnTo>
                <a:lnTo>
                  <a:pt x="43137" y="43661"/>
                </a:lnTo>
                <a:lnTo>
                  <a:pt x="43280" y="43577"/>
                </a:lnTo>
                <a:lnTo>
                  <a:pt x="43185" y="43518"/>
                </a:lnTo>
                <a:lnTo>
                  <a:pt x="43327" y="43434"/>
                </a:lnTo>
                <a:lnTo>
                  <a:pt x="43232" y="43375"/>
                </a:lnTo>
                <a:lnTo>
                  <a:pt x="43387" y="43291"/>
                </a:lnTo>
                <a:lnTo>
                  <a:pt x="43292" y="43244"/>
                </a:lnTo>
                <a:lnTo>
                  <a:pt x="43435" y="43149"/>
                </a:lnTo>
                <a:lnTo>
                  <a:pt x="43339" y="43101"/>
                </a:lnTo>
                <a:lnTo>
                  <a:pt x="43482" y="43018"/>
                </a:lnTo>
                <a:lnTo>
                  <a:pt x="43387" y="42958"/>
                </a:lnTo>
                <a:lnTo>
                  <a:pt x="43530" y="42875"/>
                </a:lnTo>
                <a:lnTo>
                  <a:pt x="43435" y="42815"/>
                </a:lnTo>
                <a:lnTo>
                  <a:pt x="43589" y="42732"/>
                </a:lnTo>
                <a:lnTo>
                  <a:pt x="43494" y="42684"/>
                </a:lnTo>
                <a:lnTo>
                  <a:pt x="43637" y="42589"/>
                </a:lnTo>
                <a:lnTo>
                  <a:pt x="43542" y="42541"/>
                </a:lnTo>
                <a:lnTo>
                  <a:pt x="43685" y="42458"/>
                </a:lnTo>
                <a:lnTo>
                  <a:pt x="43589" y="42398"/>
                </a:lnTo>
                <a:lnTo>
                  <a:pt x="43744" y="42315"/>
                </a:lnTo>
                <a:lnTo>
                  <a:pt x="43649" y="42256"/>
                </a:lnTo>
                <a:lnTo>
                  <a:pt x="43792" y="42172"/>
                </a:lnTo>
                <a:lnTo>
                  <a:pt x="43697" y="42125"/>
                </a:lnTo>
                <a:lnTo>
                  <a:pt x="43839" y="42029"/>
                </a:lnTo>
                <a:lnTo>
                  <a:pt x="43744" y="41982"/>
                </a:lnTo>
                <a:lnTo>
                  <a:pt x="43899" y="41898"/>
                </a:lnTo>
                <a:lnTo>
                  <a:pt x="43804" y="41839"/>
                </a:lnTo>
                <a:lnTo>
                  <a:pt x="43947" y="41756"/>
                </a:lnTo>
                <a:lnTo>
                  <a:pt x="43851" y="41696"/>
                </a:lnTo>
                <a:lnTo>
                  <a:pt x="43994" y="41613"/>
                </a:lnTo>
                <a:lnTo>
                  <a:pt x="43899" y="41565"/>
                </a:lnTo>
                <a:lnTo>
                  <a:pt x="44054" y="41482"/>
                </a:lnTo>
                <a:lnTo>
                  <a:pt x="43958" y="41422"/>
                </a:lnTo>
                <a:lnTo>
                  <a:pt x="44101" y="41339"/>
                </a:lnTo>
                <a:lnTo>
                  <a:pt x="44006" y="41279"/>
                </a:lnTo>
                <a:lnTo>
                  <a:pt x="44149" y="41196"/>
                </a:lnTo>
                <a:lnTo>
                  <a:pt x="44054" y="41136"/>
                </a:lnTo>
                <a:lnTo>
                  <a:pt x="44208" y="41053"/>
                </a:lnTo>
                <a:lnTo>
                  <a:pt x="44113" y="41005"/>
                </a:lnTo>
                <a:lnTo>
                  <a:pt x="44256" y="40922"/>
                </a:lnTo>
                <a:lnTo>
                  <a:pt x="44161" y="40863"/>
                </a:lnTo>
                <a:lnTo>
                  <a:pt x="44304" y="40779"/>
                </a:lnTo>
                <a:lnTo>
                  <a:pt x="44208" y="40720"/>
                </a:lnTo>
                <a:lnTo>
                  <a:pt x="44363" y="40636"/>
                </a:lnTo>
                <a:lnTo>
                  <a:pt x="44256" y="40577"/>
                </a:lnTo>
                <a:lnTo>
                  <a:pt x="44411" y="40494"/>
                </a:lnTo>
                <a:lnTo>
                  <a:pt x="44316" y="40446"/>
                </a:lnTo>
                <a:lnTo>
                  <a:pt x="44459" y="40363"/>
                </a:lnTo>
                <a:lnTo>
                  <a:pt x="44363" y="40303"/>
                </a:lnTo>
                <a:lnTo>
                  <a:pt x="44506" y="40220"/>
                </a:lnTo>
                <a:lnTo>
                  <a:pt x="44411" y="40160"/>
                </a:lnTo>
                <a:lnTo>
                  <a:pt x="44566" y="40077"/>
                </a:lnTo>
                <a:lnTo>
                  <a:pt x="44470" y="40017"/>
                </a:lnTo>
                <a:lnTo>
                  <a:pt x="44613" y="39934"/>
                </a:lnTo>
                <a:lnTo>
                  <a:pt x="44518" y="39886"/>
                </a:lnTo>
                <a:lnTo>
                  <a:pt x="44661" y="39803"/>
                </a:lnTo>
                <a:lnTo>
                  <a:pt x="44566" y="39743"/>
                </a:lnTo>
                <a:lnTo>
                  <a:pt x="44720" y="39660"/>
                </a:lnTo>
                <a:lnTo>
                  <a:pt x="44625" y="39601"/>
                </a:lnTo>
                <a:lnTo>
                  <a:pt x="44768" y="39517"/>
                </a:lnTo>
                <a:lnTo>
                  <a:pt x="44673" y="39470"/>
                </a:lnTo>
                <a:lnTo>
                  <a:pt x="44816" y="39374"/>
                </a:lnTo>
                <a:lnTo>
                  <a:pt x="44720" y="39327"/>
                </a:lnTo>
                <a:lnTo>
                  <a:pt x="44875" y="39243"/>
                </a:lnTo>
                <a:lnTo>
                  <a:pt x="44780" y="39184"/>
                </a:lnTo>
                <a:lnTo>
                  <a:pt x="44923" y="39100"/>
                </a:lnTo>
                <a:lnTo>
                  <a:pt x="44828" y="39041"/>
                </a:lnTo>
                <a:lnTo>
                  <a:pt x="44970" y="38958"/>
                </a:lnTo>
                <a:lnTo>
                  <a:pt x="44875" y="38910"/>
                </a:lnTo>
                <a:lnTo>
                  <a:pt x="45030" y="38815"/>
                </a:lnTo>
                <a:lnTo>
                  <a:pt x="44935" y="38767"/>
                </a:lnTo>
                <a:lnTo>
                  <a:pt x="45078" y="38684"/>
                </a:lnTo>
                <a:lnTo>
                  <a:pt x="44982" y="38624"/>
                </a:lnTo>
                <a:lnTo>
                  <a:pt x="45125" y="38541"/>
                </a:lnTo>
                <a:lnTo>
                  <a:pt x="45030" y="38481"/>
                </a:lnTo>
                <a:lnTo>
                  <a:pt x="45185" y="38398"/>
                </a:lnTo>
                <a:lnTo>
                  <a:pt x="45090" y="38350"/>
                </a:lnTo>
                <a:lnTo>
                  <a:pt x="45232" y="38255"/>
                </a:lnTo>
                <a:lnTo>
                  <a:pt x="45137" y="38208"/>
                </a:lnTo>
                <a:lnTo>
                  <a:pt x="45280" y="38124"/>
                </a:lnTo>
                <a:lnTo>
                  <a:pt x="45185" y="38065"/>
                </a:lnTo>
                <a:lnTo>
                  <a:pt x="45328" y="37981"/>
                </a:lnTo>
                <a:lnTo>
                  <a:pt x="45232" y="37922"/>
                </a:lnTo>
                <a:lnTo>
                  <a:pt x="45387" y="37838"/>
                </a:lnTo>
                <a:lnTo>
                  <a:pt x="45292" y="37791"/>
                </a:lnTo>
                <a:lnTo>
                  <a:pt x="45435" y="37707"/>
                </a:lnTo>
                <a:lnTo>
                  <a:pt x="45340" y="37648"/>
                </a:lnTo>
                <a:lnTo>
                  <a:pt x="45482" y="37565"/>
                </a:lnTo>
                <a:lnTo>
                  <a:pt x="45387" y="37505"/>
                </a:lnTo>
                <a:lnTo>
                  <a:pt x="45542" y="37422"/>
                </a:lnTo>
                <a:lnTo>
                  <a:pt x="45447" y="37362"/>
                </a:lnTo>
                <a:lnTo>
                  <a:pt x="45590" y="37279"/>
                </a:lnTo>
                <a:lnTo>
                  <a:pt x="45494" y="37231"/>
                </a:lnTo>
                <a:lnTo>
                  <a:pt x="45637" y="37148"/>
                </a:lnTo>
                <a:lnTo>
                  <a:pt x="45542" y="37088"/>
                </a:lnTo>
                <a:lnTo>
                  <a:pt x="45697" y="37005"/>
                </a:lnTo>
                <a:lnTo>
                  <a:pt x="45602" y="36945"/>
                </a:lnTo>
                <a:lnTo>
                  <a:pt x="45744" y="36862"/>
                </a:lnTo>
                <a:lnTo>
                  <a:pt x="45649" y="36803"/>
                </a:lnTo>
                <a:lnTo>
                  <a:pt x="45792" y="36719"/>
                </a:lnTo>
                <a:lnTo>
                  <a:pt x="45697" y="36672"/>
                </a:lnTo>
                <a:lnTo>
                  <a:pt x="45852" y="36588"/>
                </a:lnTo>
                <a:lnTo>
                  <a:pt x="45756" y="36529"/>
                </a:lnTo>
                <a:lnTo>
                  <a:pt x="45899" y="36445"/>
                </a:lnTo>
                <a:lnTo>
                  <a:pt x="45804" y="36386"/>
                </a:lnTo>
                <a:lnTo>
                  <a:pt x="45947" y="36303"/>
                </a:lnTo>
                <a:lnTo>
                  <a:pt x="45852" y="36243"/>
                </a:lnTo>
                <a:lnTo>
                  <a:pt x="46006" y="36160"/>
                </a:lnTo>
                <a:lnTo>
                  <a:pt x="45911" y="36112"/>
                </a:lnTo>
                <a:lnTo>
                  <a:pt x="46054" y="36029"/>
                </a:lnTo>
                <a:lnTo>
                  <a:pt x="45959" y="35969"/>
                </a:lnTo>
                <a:lnTo>
                  <a:pt x="46102" y="35886"/>
                </a:lnTo>
                <a:lnTo>
                  <a:pt x="46006" y="35826"/>
                </a:lnTo>
                <a:lnTo>
                  <a:pt x="46161" y="35743"/>
                </a:lnTo>
                <a:lnTo>
                  <a:pt x="46054" y="35683"/>
                </a:lnTo>
                <a:lnTo>
                  <a:pt x="46209" y="35600"/>
                </a:lnTo>
                <a:lnTo>
                  <a:pt x="46113" y="35552"/>
                </a:lnTo>
                <a:lnTo>
                  <a:pt x="46256" y="35469"/>
                </a:lnTo>
                <a:lnTo>
                  <a:pt x="46161" y="35410"/>
                </a:lnTo>
                <a:lnTo>
                  <a:pt x="46304" y="35326"/>
                </a:lnTo>
                <a:lnTo>
                  <a:pt x="46209" y="35267"/>
                </a:lnTo>
                <a:lnTo>
                  <a:pt x="46364" y="35183"/>
                </a:lnTo>
                <a:lnTo>
                  <a:pt x="46268" y="35136"/>
                </a:lnTo>
                <a:lnTo>
                  <a:pt x="46411" y="35040"/>
                </a:lnTo>
                <a:lnTo>
                  <a:pt x="46316" y="34993"/>
                </a:lnTo>
                <a:lnTo>
                  <a:pt x="46459" y="34909"/>
                </a:lnTo>
                <a:lnTo>
                  <a:pt x="46364" y="34850"/>
                </a:lnTo>
                <a:lnTo>
                  <a:pt x="46518" y="34767"/>
                </a:lnTo>
                <a:lnTo>
                  <a:pt x="46423" y="34707"/>
                </a:lnTo>
                <a:lnTo>
                  <a:pt x="46566" y="34624"/>
                </a:lnTo>
                <a:lnTo>
                  <a:pt x="46471" y="34576"/>
                </a:lnTo>
                <a:lnTo>
                  <a:pt x="46614" y="34481"/>
                </a:lnTo>
                <a:lnTo>
                  <a:pt x="46518" y="34433"/>
                </a:lnTo>
                <a:lnTo>
                  <a:pt x="46673" y="34350"/>
                </a:lnTo>
                <a:lnTo>
                  <a:pt x="46578" y="34290"/>
                </a:lnTo>
                <a:lnTo>
                  <a:pt x="46721" y="34207"/>
                </a:lnTo>
                <a:lnTo>
                  <a:pt x="46625" y="34147"/>
                </a:lnTo>
                <a:lnTo>
                  <a:pt x="46768" y="34064"/>
                </a:lnTo>
                <a:lnTo>
                  <a:pt x="46673" y="34017"/>
                </a:lnTo>
                <a:lnTo>
                  <a:pt x="46828" y="33921"/>
                </a:lnTo>
                <a:lnTo>
                  <a:pt x="46733" y="33874"/>
                </a:lnTo>
                <a:lnTo>
                  <a:pt x="46875" y="33790"/>
                </a:lnTo>
                <a:lnTo>
                  <a:pt x="46780" y="33731"/>
                </a:lnTo>
                <a:lnTo>
                  <a:pt x="46923" y="33647"/>
                </a:lnTo>
                <a:lnTo>
                  <a:pt x="46828" y="33588"/>
                </a:lnTo>
                <a:lnTo>
                  <a:pt x="46983" y="33505"/>
                </a:lnTo>
                <a:lnTo>
                  <a:pt x="46887" y="33457"/>
                </a:lnTo>
                <a:lnTo>
                  <a:pt x="47030" y="33374"/>
                </a:lnTo>
                <a:lnTo>
                  <a:pt x="46935" y="33314"/>
                </a:lnTo>
                <a:lnTo>
                  <a:pt x="47078" y="33231"/>
                </a:lnTo>
                <a:lnTo>
                  <a:pt x="46983" y="33171"/>
                </a:lnTo>
                <a:lnTo>
                  <a:pt x="47126" y="33088"/>
                </a:lnTo>
                <a:lnTo>
                  <a:pt x="47030" y="33028"/>
                </a:lnTo>
                <a:lnTo>
                  <a:pt x="47185" y="32945"/>
                </a:lnTo>
                <a:lnTo>
                  <a:pt x="47090" y="32897"/>
                </a:lnTo>
                <a:lnTo>
                  <a:pt x="47233" y="32814"/>
                </a:lnTo>
                <a:lnTo>
                  <a:pt x="47137" y="32754"/>
                </a:lnTo>
                <a:lnTo>
                  <a:pt x="47280" y="32671"/>
                </a:lnTo>
                <a:lnTo>
                  <a:pt x="47185" y="32612"/>
                </a:lnTo>
                <a:lnTo>
                  <a:pt x="47340" y="32528"/>
                </a:lnTo>
                <a:lnTo>
                  <a:pt x="47245" y="32469"/>
                </a:lnTo>
                <a:lnTo>
                  <a:pt x="47387" y="32385"/>
                </a:lnTo>
                <a:lnTo>
                  <a:pt x="47292" y="32338"/>
                </a:lnTo>
                <a:lnTo>
                  <a:pt x="47435" y="32254"/>
                </a:lnTo>
                <a:lnTo>
                  <a:pt x="47340" y="32195"/>
                </a:lnTo>
                <a:lnTo>
                  <a:pt x="47495" y="32112"/>
                </a:lnTo>
                <a:lnTo>
                  <a:pt x="47399" y="32052"/>
                </a:lnTo>
                <a:lnTo>
                  <a:pt x="47542" y="31969"/>
                </a:lnTo>
                <a:lnTo>
                  <a:pt x="47447" y="31909"/>
                </a:lnTo>
                <a:lnTo>
                  <a:pt x="47590" y="31826"/>
                </a:lnTo>
                <a:lnTo>
                  <a:pt x="47495" y="31778"/>
                </a:lnTo>
                <a:lnTo>
                  <a:pt x="47649" y="31695"/>
                </a:lnTo>
                <a:lnTo>
                  <a:pt x="47554" y="31635"/>
                </a:lnTo>
                <a:lnTo>
                  <a:pt x="47697" y="31552"/>
                </a:lnTo>
                <a:lnTo>
                  <a:pt x="47602" y="31492"/>
                </a:lnTo>
                <a:lnTo>
                  <a:pt x="47745" y="31409"/>
                </a:lnTo>
                <a:lnTo>
                  <a:pt x="47649" y="31350"/>
                </a:lnTo>
                <a:lnTo>
                  <a:pt x="47804" y="31266"/>
                </a:lnTo>
                <a:lnTo>
                  <a:pt x="47709" y="31219"/>
                </a:lnTo>
                <a:lnTo>
                  <a:pt x="47852" y="31135"/>
                </a:lnTo>
                <a:lnTo>
                  <a:pt x="47757" y="31076"/>
                </a:lnTo>
                <a:lnTo>
                  <a:pt x="47899" y="30992"/>
                </a:lnTo>
                <a:lnTo>
                  <a:pt x="47804" y="30933"/>
                </a:lnTo>
                <a:lnTo>
                  <a:pt x="47959" y="30849"/>
                </a:lnTo>
                <a:lnTo>
                  <a:pt x="47864" y="30802"/>
                </a:lnTo>
                <a:lnTo>
                  <a:pt x="48007" y="30707"/>
                </a:lnTo>
                <a:lnTo>
                  <a:pt x="47911" y="30659"/>
                </a:lnTo>
                <a:lnTo>
                  <a:pt x="48054" y="30576"/>
                </a:lnTo>
                <a:lnTo>
                  <a:pt x="47959" y="30516"/>
                </a:lnTo>
                <a:lnTo>
                  <a:pt x="48102" y="30433"/>
                </a:lnTo>
                <a:lnTo>
                  <a:pt x="48007" y="30373"/>
                </a:lnTo>
                <a:lnTo>
                  <a:pt x="48161" y="30290"/>
                </a:lnTo>
                <a:lnTo>
                  <a:pt x="48066" y="30242"/>
                </a:lnTo>
                <a:lnTo>
                  <a:pt x="48209" y="30147"/>
                </a:lnTo>
                <a:lnTo>
                  <a:pt x="48114" y="30099"/>
                </a:lnTo>
                <a:lnTo>
                  <a:pt x="48257" y="30016"/>
                </a:lnTo>
                <a:lnTo>
                  <a:pt x="48161" y="29956"/>
                </a:lnTo>
                <a:lnTo>
                  <a:pt x="48316" y="29873"/>
                </a:lnTo>
                <a:lnTo>
                  <a:pt x="48221" y="29814"/>
                </a:lnTo>
                <a:lnTo>
                  <a:pt x="48364" y="29730"/>
                </a:lnTo>
                <a:lnTo>
                  <a:pt x="48269" y="29683"/>
                </a:lnTo>
                <a:lnTo>
                  <a:pt x="48411" y="29587"/>
                </a:lnTo>
                <a:lnTo>
                  <a:pt x="48316" y="29540"/>
                </a:lnTo>
                <a:lnTo>
                  <a:pt x="48471" y="29456"/>
                </a:lnTo>
                <a:lnTo>
                  <a:pt x="48376" y="29397"/>
                </a:lnTo>
                <a:lnTo>
                  <a:pt x="48519" y="29314"/>
                </a:lnTo>
                <a:lnTo>
                  <a:pt x="48423" y="29254"/>
                </a:lnTo>
                <a:lnTo>
                  <a:pt x="48566" y="29171"/>
                </a:lnTo>
                <a:lnTo>
                  <a:pt x="48471" y="29123"/>
                </a:lnTo>
                <a:lnTo>
                  <a:pt x="48626" y="29040"/>
                </a:lnTo>
                <a:lnTo>
                  <a:pt x="48530" y="28980"/>
                </a:lnTo>
                <a:lnTo>
                  <a:pt x="48673" y="28897"/>
                </a:lnTo>
                <a:lnTo>
                  <a:pt x="48578" y="28837"/>
                </a:lnTo>
                <a:lnTo>
                  <a:pt x="48721" y="28754"/>
                </a:lnTo>
                <a:lnTo>
                  <a:pt x="48626" y="28694"/>
                </a:lnTo>
                <a:lnTo>
                  <a:pt x="48780" y="28611"/>
                </a:lnTo>
                <a:lnTo>
                  <a:pt x="48685" y="28563"/>
                </a:lnTo>
                <a:lnTo>
                  <a:pt x="48828" y="28480"/>
                </a:lnTo>
                <a:lnTo>
                  <a:pt x="48733" y="28421"/>
                </a:lnTo>
                <a:lnTo>
                  <a:pt x="48876" y="28337"/>
                </a:lnTo>
                <a:lnTo>
                  <a:pt x="48780" y="28278"/>
                </a:lnTo>
                <a:lnTo>
                  <a:pt x="48923" y="28194"/>
                </a:lnTo>
                <a:lnTo>
                  <a:pt x="48828" y="28135"/>
                </a:lnTo>
                <a:lnTo>
                  <a:pt x="48983" y="28051"/>
                </a:lnTo>
                <a:lnTo>
                  <a:pt x="48888" y="28004"/>
                </a:lnTo>
                <a:lnTo>
                  <a:pt x="49031" y="27921"/>
                </a:lnTo>
                <a:lnTo>
                  <a:pt x="48935" y="27861"/>
                </a:lnTo>
                <a:lnTo>
                  <a:pt x="49078" y="27778"/>
                </a:lnTo>
                <a:lnTo>
                  <a:pt x="48983" y="27718"/>
                </a:lnTo>
                <a:lnTo>
                  <a:pt x="49138" y="27635"/>
                </a:lnTo>
                <a:lnTo>
                  <a:pt x="49042" y="27575"/>
                </a:lnTo>
                <a:lnTo>
                  <a:pt x="49185" y="27492"/>
                </a:lnTo>
                <a:lnTo>
                  <a:pt x="49090" y="27444"/>
                </a:lnTo>
                <a:lnTo>
                  <a:pt x="49233" y="27349"/>
                </a:lnTo>
                <a:lnTo>
                  <a:pt x="49138" y="27301"/>
                </a:lnTo>
                <a:lnTo>
                  <a:pt x="49292" y="27218"/>
                </a:lnTo>
                <a:lnTo>
                  <a:pt x="49197" y="27159"/>
                </a:lnTo>
                <a:lnTo>
                  <a:pt x="49340" y="27075"/>
                </a:lnTo>
                <a:lnTo>
                  <a:pt x="49245" y="27028"/>
                </a:lnTo>
                <a:lnTo>
                  <a:pt x="49388" y="26932"/>
                </a:lnTo>
                <a:lnTo>
                  <a:pt x="49292" y="26885"/>
                </a:lnTo>
                <a:lnTo>
                  <a:pt x="49447" y="26801"/>
                </a:lnTo>
                <a:lnTo>
                  <a:pt x="49352" y="26742"/>
                </a:lnTo>
                <a:lnTo>
                  <a:pt x="49495" y="26658"/>
                </a:lnTo>
                <a:lnTo>
                  <a:pt x="49400" y="26599"/>
                </a:lnTo>
                <a:lnTo>
                  <a:pt x="49542" y="26516"/>
                </a:lnTo>
                <a:lnTo>
                  <a:pt x="49447" y="26456"/>
                </a:lnTo>
                <a:lnTo>
                  <a:pt x="49602" y="26373"/>
                </a:lnTo>
                <a:lnTo>
                  <a:pt x="49507" y="26325"/>
                </a:lnTo>
                <a:lnTo>
                  <a:pt x="49650" y="26242"/>
                </a:lnTo>
                <a:lnTo>
                  <a:pt x="49554" y="26182"/>
                </a:lnTo>
                <a:lnTo>
                  <a:pt x="49697" y="26099"/>
                </a:lnTo>
                <a:lnTo>
                  <a:pt x="49602" y="26039"/>
                </a:lnTo>
                <a:lnTo>
                  <a:pt x="49757" y="25956"/>
                </a:lnTo>
                <a:lnTo>
                  <a:pt x="49662" y="25908"/>
                </a:lnTo>
                <a:lnTo>
                  <a:pt x="49804" y="25813"/>
                </a:lnTo>
                <a:lnTo>
                  <a:pt x="49709" y="25766"/>
                </a:lnTo>
                <a:lnTo>
                  <a:pt x="49852" y="25682"/>
                </a:lnTo>
                <a:lnTo>
                  <a:pt x="49757" y="25623"/>
                </a:lnTo>
                <a:lnTo>
                  <a:pt x="49900" y="25539"/>
                </a:lnTo>
                <a:lnTo>
                  <a:pt x="49804" y="25480"/>
                </a:lnTo>
                <a:lnTo>
                  <a:pt x="49959" y="25396"/>
                </a:lnTo>
                <a:lnTo>
                  <a:pt x="49864" y="25349"/>
                </a:lnTo>
                <a:lnTo>
                  <a:pt x="50007" y="25254"/>
                </a:lnTo>
                <a:lnTo>
                  <a:pt x="49912" y="25206"/>
                </a:lnTo>
                <a:lnTo>
                  <a:pt x="50054" y="25123"/>
                </a:lnTo>
                <a:lnTo>
                  <a:pt x="49959" y="25063"/>
                </a:lnTo>
                <a:lnTo>
                  <a:pt x="50114" y="24980"/>
                </a:lnTo>
                <a:lnTo>
                  <a:pt x="50019" y="24920"/>
                </a:lnTo>
                <a:lnTo>
                  <a:pt x="50162" y="24837"/>
                </a:lnTo>
                <a:lnTo>
                  <a:pt x="50066" y="24789"/>
                </a:lnTo>
                <a:lnTo>
                  <a:pt x="50209" y="24706"/>
                </a:lnTo>
                <a:lnTo>
                  <a:pt x="50114" y="24646"/>
                </a:lnTo>
                <a:lnTo>
                  <a:pt x="50269" y="24563"/>
                </a:lnTo>
                <a:lnTo>
                  <a:pt x="50174" y="24503"/>
                </a:lnTo>
                <a:lnTo>
                  <a:pt x="50316" y="24420"/>
                </a:lnTo>
                <a:lnTo>
                  <a:pt x="50221" y="24361"/>
                </a:lnTo>
                <a:lnTo>
                  <a:pt x="50364" y="24277"/>
                </a:lnTo>
                <a:lnTo>
                  <a:pt x="50269" y="24230"/>
                </a:lnTo>
                <a:lnTo>
                  <a:pt x="50424" y="24146"/>
                </a:lnTo>
                <a:lnTo>
                  <a:pt x="50328" y="24087"/>
                </a:lnTo>
                <a:lnTo>
                  <a:pt x="50471" y="24003"/>
                </a:lnTo>
                <a:lnTo>
                  <a:pt x="50376" y="23944"/>
                </a:lnTo>
                <a:lnTo>
                  <a:pt x="50519" y="23861"/>
                </a:lnTo>
                <a:lnTo>
                  <a:pt x="50424" y="23801"/>
                </a:lnTo>
                <a:lnTo>
                  <a:pt x="50578" y="23718"/>
                </a:lnTo>
                <a:lnTo>
                  <a:pt x="50483" y="23670"/>
                </a:lnTo>
                <a:lnTo>
                  <a:pt x="50626" y="23587"/>
                </a:lnTo>
                <a:lnTo>
                  <a:pt x="50531" y="23527"/>
                </a:lnTo>
                <a:lnTo>
                  <a:pt x="50674" y="23444"/>
                </a:lnTo>
                <a:lnTo>
                  <a:pt x="50578" y="23384"/>
                </a:lnTo>
                <a:lnTo>
                  <a:pt x="50721" y="23301"/>
                </a:lnTo>
                <a:lnTo>
                  <a:pt x="50626" y="23241"/>
                </a:lnTo>
                <a:lnTo>
                  <a:pt x="50781" y="23158"/>
                </a:lnTo>
                <a:lnTo>
                  <a:pt x="50685" y="23110"/>
                </a:lnTo>
                <a:lnTo>
                  <a:pt x="50828" y="23027"/>
                </a:lnTo>
                <a:lnTo>
                  <a:pt x="50733" y="22968"/>
                </a:lnTo>
                <a:lnTo>
                  <a:pt x="50876" y="22884"/>
                </a:lnTo>
                <a:lnTo>
                  <a:pt x="50781" y="22825"/>
                </a:lnTo>
                <a:lnTo>
                  <a:pt x="50936" y="22741"/>
                </a:lnTo>
                <a:lnTo>
                  <a:pt x="50840" y="22694"/>
                </a:lnTo>
                <a:lnTo>
                  <a:pt x="50983" y="22598"/>
                </a:lnTo>
                <a:lnTo>
                  <a:pt x="50888" y="22551"/>
                </a:lnTo>
                <a:lnTo>
                  <a:pt x="51031" y="22467"/>
                </a:lnTo>
                <a:lnTo>
                  <a:pt x="50936" y="22408"/>
                </a:lnTo>
                <a:lnTo>
                  <a:pt x="51090" y="22325"/>
                </a:lnTo>
                <a:lnTo>
                  <a:pt x="50995" y="22265"/>
                </a:lnTo>
                <a:lnTo>
                  <a:pt x="51138" y="22182"/>
                </a:lnTo>
                <a:lnTo>
                  <a:pt x="51043" y="22134"/>
                </a:lnTo>
                <a:lnTo>
                  <a:pt x="51186" y="22039"/>
                </a:lnTo>
                <a:lnTo>
                  <a:pt x="51090" y="21991"/>
                </a:lnTo>
                <a:lnTo>
                  <a:pt x="51245" y="21908"/>
                </a:lnTo>
                <a:lnTo>
                  <a:pt x="51150" y="21848"/>
                </a:lnTo>
                <a:lnTo>
                  <a:pt x="51293" y="21765"/>
                </a:lnTo>
                <a:lnTo>
                  <a:pt x="51197" y="21705"/>
                </a:lnTo>
                <a:lnTo>
                  <a:pt x="51340" y="21622"/>
                </a:lnTo>
                <a:lnTo>
                  <a:pt x="51245" y="21563"/>
                </a:lnTo>
                <a:lnTo>
                  <a:pt x="51400" y="21479"/>
                </a:lnTo>
                <a:lnTo>
                  <a:pt x="51305" y="21432"/>
                </a:lnTo>
                <a:lnTo>
                  <a:pt x="51447" y="21348"/>
                </a:lnTo>
                <a:lnTo>
                  <a:pt x="51352" y="21289"/>
                </a:lnTo>
                <a:lnTo>
                  <a:pt x="51495" y="21205"/>
                </a:lnTo>
                <a:lnTo>
                  <a:pt x="51400" y="21146"/>
                </a:lnTo>
                <a:lnTo>
                  <a:pt x="51555" y="21063"/>
                </a:lnTo>
                <a:lnTo>
                  <a:pt x="51459" y="21015"/>
                </a:lnTo>
                <a:lnTo>
                  <a:pt x="51602" y="20920"/>
                </a:lnTo>
                <a:lnTo>
                  <a:pt x="51507" y="20872"/>
                </a:lnTo>
                <a:lnTo>
                  <a:pt x="51650" y="20789"/>
                </a:lnTo>
                <a:lnTo>
                  <a:pt x="51555" y="20729"/>
                </a:lnTo>
                <a:lnTo>
                  <a:pt x="51698" y="20646"/>
                </a:lnTo>
                <a:lnTo>
                  <a:pt x="51602" y="20586"/>
                </a:lnTo>
                <a:lnTo>
                  <a:pt x="51757" y="20503"/>
                </a:lnTo>
                <a:lnTo>
                  <a:pt x="51662" y="20455"/>
                </a:lnTo>
                <a:lnTo>
                  <a:pt x="51805" y="20372"/>
                </a:lnTo>
                <a:lnTo>
                  <a:pt x="51709" y="20312"/>
                </a:lnTo>
                <a:lnTo>
                  <a:pt x="51852" y="20229"/>
                </a:lnTo>
                <a:lnTo>
                  <a:pt x="51757" y="20170"/>
                </a:lnTo>
                <a:lnTo>
                  <a:pt x="51912" y="20086"/>
                </a:lnTo>
                <a:lnTo>
                  <a:pt x="51817" y="20027"/>
                </a:lnTo>
                <a:lnTo>
                  <a:pt x="51959" y="19943"/>
                </a:lnTo>
                <a:lnTo>
                  <a:pt x="51864" y="19896"/>
                </a:lnTo>
                <a:lnTo>
                  <a:pt x="52007" y="19812"/>
                </a:lnTo>
                <a:lnTo>
                  <a:pt x="51912" y="19753"/>
                </a:lnTo>
                <a:lnTo>
                  <a:pt x="52067" y="19670"/>
                </a:lnTo>
                <a:lnTo>
                  <a:pt x="51971" y="19610"/>
                </a:lnTo>
                <a:lnTo>
                  <a:pt x="52114" y="19527"/>
                </a:lnTo>
                <a:lnTo>
                  <a:pt x="52019" y="19467"/>
                </a:lnTo>
                <a:lnTo>
                  <a:pt x="52162" y="19384"/>
                </a:lnTo>
                <a:lnTo>
                  <a:pt x="52067" y="19336"/>
                </a:lnTo>
                <a:lnTo>
                  <a:pt x="52221" y="19253"/>
                </a:lnTo>
                <a:lnTo>
                  <a:pt x="52126" y="19193"/>
                </a:lnTo>
                <a:lnTo>
                  <a:pt x="52269" y="19110"/>
                </a:lnTo>
                <a:lnTo>
                  <a:pt x="52174" y="19050"/>
                </a:lnTo>
                <a:lnTo>
                  <a:pt x="52317" y="18967"/>
                </a:lnTo>
                <a:lnTo>
                  <a:pt x="52221" y="18919"/>
                </a:lnTo>
                <a:lnTo>
                  <a:pt x="52376" y="18824"/>
                </a:lnTo>
                <a:lnTo>
                  <a:pt x="52281" y="18777"/>
                </a:lnTo>
                <a:lnTo>
                  <a:pt x="52424" y="18693"/>
                </a:lnTo>
                <a:lnTo>
                  <a:pt x="52329" y="18634"/>
                </a:lnTo>
                <a:lnTo>
                  <a:pt x="52471" y="18550"/>
                </a:lnTo>
                <a:lnTo>
                  <a:pt x="52376" y="18491"/>
                </a:lnTo>
                <a:lnTo>
                  <a:pt x="52519" y="18407"/>
                </a:lnTo>
                <a:lnTo>
                  <a:pt x="52424" y="18360"/>
                </a:lnTo>
                <a:lnTo>
                  <a:pt x="52579" y="18265"/>
                </a:lnTo>
                <a:lnTo>
                  <a:pt x="52483" y="18217"/>
                </a:lnTo>
                <a:lnTo>
                  <a:pt x="52626" y="18134"/>
                </a:lnTo>
                <a:lnTo>
                  <a:pt x="52531" y="18074"/>
                </a:lnTo>
                <a:lnTo>
                  <a:pt x="52674" y="17991"/>
                </a:lnTo>
                <a:lnTo>
                  <a:pt x="52579" y="17931"/>
                </a:lnTo>
                <a:lnTo>
                  <a:pt x="52733" y="17848"/>
                </a:lnTo>
                <a:lnTo>
                  <a:pt x="52638" y="17800"/>
                </a:lnTo>
                <a:lnTo>
                  <a:pt x="52781" y="17705"/>
                </a:lnTo>
                <a:lnTo>
                  <a:pt x="52686" y="17657"/>
                </a:lnTo>
                <a:lnTo>
                  <a:pt x="52829" y="17574"/>
                </a:lnTo>
                <a:lnTo>
                  <a:pt x="52733" y="17514"/>
                </a:lnTo>
                <a:lnTo>
                  <a:pt x="52888" y="17431"/>
                </a:lnTo>
                <a:lnTo>
                  <a:pt x="52793" y="17372"/>
                </a:lnTo>
                <a:lnTo>
                  <a:pt x="52936" y="17288"/>
                </a:lnTo>
                <a:lnTo>
                  <a:pt x="52841" y="17241"/>
                </a:lnTo>
                <a:lnTo>
                  <a:pt x="52983" y="17145"/>
                </a:lnTo>
                <a:lnTo>
                  <a:pt x="52888" y="17098"/>
                </a:lnTo>
                <a:lnTo>
                  <a:pt x="53043" y="17014"/>
                </a:lnTo>
                <a:lnTo>
                  <a:pt x="52948" y="16955"/>
                </a:lnTo>
                <a:lnTo>
                  <a:pt x="53091" y="16872"/>
                </a:lnTo>
                <a:lnTo>
                  <a:pt x="52995" y="16812"/>
                </a:lnTo>
                <a:lnTo>
                  <a:pt x="53138" y="16729"/>
                </a:lnTo>
                <a:lnTo>
                  <a:pt x="53043" y="16681"/>
                </a:lnTo>
                <a:lnTo>
                  <a:pt x="53198" y="16598"/>
                </a:lnTo>
                <a:lnTo>
                  <a:pt x="53102" y="16538"/>
                </a:lnTo>
                <a:lnTo>
                  <a:pt x="53245" y="16455"/>
                </a:lnTo>
                <a:lnTo>
                  <a:pt x="53150" y="16395"/>
                </a:lnTo>
                <a:lnTo>
                  <a:pt x="53293" y="16312"/>
                </a:lnTo>
                <a:lnTo>
                  <a:pt x="53198" y="16252"/>
                </a:lnTo>
                <a:lnTo>
                  <a:pt x="53352" y="16169"/>
                </a:lnTo>
                <a:lnTo>
                  <a:pt x="53245" y="16121"/>
                </a:lnTo>
                <a:lnTo>
                  <a:pt x="53400" y="16038"/>
                </a:lnTo>
                <a:lnTo>
                  <a:pt x="53305" y="15979"/>
                </a:lnTo>
                <a:lnTo>
                  <a:pt x="53448" y="15895"/>
                </a:lnTo>
                <a:lnTo>
                  <a:pt x="53352" y="15836"/>
                </a:lnTo>
                <a:lnTo>
                  <a:pt x="53495" y="15752"/>
                </a:lnTo>
                <a:lnTo>
                  <a:pt x="53400" y="15693"/>
                </a:lnTo>
                <a:lnTo>
                  <a:pt x="53555" y="15609"/>
                </a:lnTo>
                <a:lnTo>
                  <a:pt x="53460" y="15562"/>
                </a:lnTo>
                <a:lnTo>
                  <a:pt x="53603" y="15479"/>
                </a:lnTo>
                <a:lnTo>
                  <a:pt x="26897" y="60"/>
                </a:lnTo>
                <a:lnTo>
                  <a:pt x="26802" y="0"/>
                </a:lnTo>
                <a:close/>
              </a:path>
            </a:pathLst>
          </a:custGeom>
          <a:gradFill>
            <a:gsLst>
              <a:gs pos="0">
                <a:srgbClr val="9659F4">
                  <a:alpha val="2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23"/>
          <p:cNvGrpSpPr/>
          <p:nvPr/>
        </p:nvGrpSpPr>
        <p:grpSpPr>
          <a:xfrm>
            <a:off x="6111201" y="1496460"/>
            <a:ext cx="1566164" cy="952753"/>
            <a:chOff x="960225" y="2400125"/>
            <a:chExt cx="1304050" cy="793300"/>
          </a:xfrm>
        </p:grpSpPr>
        <p:sp>
          <p:nvSpPr>
            <p:cNvPr id="1330" name="Google Shape;1330;p23"/>
            <p:cNvSpPr/>
            <p:nvPr/>
          </p:nvSpPr>
          <p:spPr>
            <a:xfrm>
              <a:off x="960225" y="2475425"/>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1565075" y="2400125"/>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2163650" y="2658800"/>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2049050" y="2647475"/>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1793375" y="2679025"/>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3"/>
          <p:cNvGrpSpPr/>
          <p:nvPr/>
        </p:nvGrpSpPr>
        <p:grpSpPr>
          <a:xfrm flipH="1">
            <a:off x="6878493" y="2304281"/>
            <a:ext cx="183956" cy="545814"/>
            <a:chOff x="4482322" y="2464909"/>
            <a:chExt cx="173872" cy="515844"/>
          </a:xfrm>
        </p:grpSpPr>
        <p:sp>
          <p:nvSpPr>
            <p:cNvPr id="1339" name="Google Shape;1339;p23"/>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3"/>
          <p:cNvGrpSpPr/>
          <p:nvPr/>
        </p:nvGrpSpPr>
        <p:grpSpPr>
          <a:xfrm>
            <a:off x="6318452" y="2951696"/>
            <a:ext cx="1298307" cy="1499050"/>
            <a:chOff x="3669150" y="1828675"/>
            <a:chExt cx="1805712" cy="2084909"/>
          </a:xfrm>
        </p:grpSpPr>
        <p:sp>
          <p:nvSpPr>
            <p:cNvPr id="1365" name="Google Shape;1365;p23"/>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3"/>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3"/>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3"/>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479;p25"/>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smtClean="0"/>
              <a:t>How it Works</a:t>
            </a:r>
            <a:endParaRPr sz="3600" dirty="0"/>
          </a:p>
        </p:txBody>
      </p:sp>
      <p:grpSp>
        <p:nvGrpSpPr>
          <p:cNvPr id="114" name="Google Shape;1588;p25"/>
          <p:cNvGrpSpPr/>
          <p:nvPr/>
        </p:nvGrpSpPr>
        <p:grpSpPr>
          <a:xfrm>
            <a:off x="299700" y="1150494"/>
            <a:ext cx="2555400" cy="805810"/>
            <a:chOff x="486736" y="2906970"/>
            <a:chExt cx="2555400" cy="805810"/>
          </a:xfrm>
        </p:grpSpPr>
        <p:sp>
          <p:nvSpPr>
            <p:cNvPr id="115" name="Google Shape;1591;p25"/>
            <p:cNvSpPr txBox="1"/>
            <p:nvPr/>
          </p:nvSpPr>
          <p:spPr>
            <a:xfrm>
              <a:off x="486736" y="3278380"/>
              <a:ext cx="2555400" cy="434400"/>
            </a:xfrm>
            <a:prstGeom prst="rect">
              <a:avLst/>
            </a:prstGeom>
            <a:noFill/>
            <a:ln>
              <a:noFill/>
            </a:ln>
          </p:spPr>
          <p:txBody>
            <a:bodyPr spcFirstLastPara="1" wrap="square" lIns="91425" tIns="91425" rIns="91425" bIns="91425" anchor="ctr" anchorCtr="0">
              <a:noAutofit/>
            </a:bodyPr>
            <a:lstStyle/>
            <a:p>
              <a:pPr lvl="0"/>
              <a:r>
                <a:rPr lang="en-US" dirty="0"/>
                <a:t>Target Machine reboots.</a:t>
              </a:r>
            </a:p>
          </p:txBody>
        </p:sp>
        <p:sp>
          <p:nvSpPr>
            <p:cNvPr id="116" name="Google Shape;1592;p25"/>
            <p:cNvSpPr txBox="1"/>
            <p:nvPr/>
          </p:nvSpPr>
          <p:spPr>
            <a:xfrm>
              <a:off x="486736" y="2906970"/>
              <a:ext cx="2555400" cy="43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3000" dirty="0" smtClean="0">
                  <a:solidFill>
                    <a:srgbClr val="000000"/>
                  </a:solidFill>
                  <a:latin typeface="Fira Sans Extra Condensed Medium"/>
                  <a:ea typeface="Fira Sans Extra Condensed Medium"/>
                  <a:cs typeface="Fira Sans Extra Condensed Medium"/>
                  <a:sym typeface="Fira Sans Extra Condensed Medium"/>
                </a:rPr>
                <a:t>08 Finally</a:t>
              </a:r>
              <a:endParaRPr sz="3000" dirty="0">
                <a:solidFill>
                  <a:srgbClr val="000000"/>
                </a:solidFill>
                <a:latin typeface="Fira Sans Extra Condensed Medium"/>
                <a:ea typeface="Fira Sans Extra Condensed Medium"/>
                <a:cs typeface="Fira Sans Extra Condensed Medium"/>
                <a:sym typeface="Fira Sans Extra Condensed Medium"/>
              </a:endParaRPr>
            </a:p>
          </p:txBody>
        </p:sp>
      </p:grpSp>
      <p:sp>
        <p:nvSpPr>
          <p:cNvPr id="117" name="Google Shape;1591;p25"/>
          <p:cNvSpPr txBox="1"/>
          <p:nvPr/>
        </p:nvSpPr>
        <p:spPr>
          <a:xfrm>
            <a:off x="299303" y="1909575"/>
            <a:ext cx="5257787" cy="1404352"/>
          </a:xfrm>
          <a:prstGeom prst="rect">
            <a:avLst/>
          </a:prstGeom>
          <a:noFill/>
          <a:ln>
            <a:noFill/>
          </a:ln>
        </p:spPr>
        <p:txBody>
          <a:bodyPr spcFirstLastPara="1" wrap="square" lIns="91425" tIns="91425" rIns="91425" bIns="91425" anchor="ctr" anchorCtr="0">
            <a:noAutofit/>
          </a:bodyPr>
          <a:lstStyle/>
          <a:p>
            <a:pPr lvl="0"/>
            <a:r>
              <a:rPr lang="en-US" dirty="0"/>
              <a:t>The Provisioning application uses Redhat's Kickstart </a:t>
            </a:r>
            <a:r>
              <a:rPr lang="en-US" dirty="0" smtClean="0"/>
              <a:t>method</a:t>
            </a:r>
            <a:br>
              <a:rPr lang="en-US" dirty="0" smtClean="0"/>
            </a:br>
            <a:r>
              <a:rPr lang="en-US" dirty="0" smtClean="0"/>
              <a:t>to </a:t>
            </a:r>
            <a:r>
              <a:rPr lang="en-US" dirty="0"/>
              <a:t>automate the installation of Redhat Linux on </a:t>
            </a:r>
            <a:r>
              <a:rPr lang="en-US" dirty="0" smtClean="0"/>
              <a:t>target machines</a:t>
            </a:r>
            <a:r>
              <a:rPr lang="en-US" dirty="0"/>
              <a:t>. Using kickstart, the system administrator can create a single file containing answers to all the questions that will usually be asked during a typical Red Hat Linux installation</a:t>
            </a:r>
          </a:p>
        </p:txBody>
      </p:sp>
      <p:sp>
        <p:nvSpPr>
          <p:cNvPr id="118" name="Google Shape;1591;p25"/>
          <p:cNvSpPr txBox="1"/>
          <p:nvPr/>
        </p:nvSpPr>
        <p:spPr>
          <a:xfrm>
            <a:off x="299699" y="3396236"/>
            <a:ext cx="5252369" cy="951832"/>
          </a:xfrm>
          <a:prstGeom prst="rect">
            <a:avLst/>
          </a:prstGeom>
          <a:noFill/>
          <a:ln>
            <a:noFill/>
          </a:ln>
        </p:spPr>
        <p:txBody>
          <a:bodyPr spcFirstLastPara="1" wrap="square" lIns="91425" tIns="91425" rIns="91425" bIns="91425" anchor="ctr" anchorCtr="0">
            <a:noAutofit/>
          </a:bodyPr>
          <a:lstStyle/>
          <a:p>
            <a:r>
              <a:rPr lang="en-US" dirty="0"/>
              <a:t>The host specific boot configuration file contains the location of the kickstart file. This kickstart file would have been created earlier by the stage directive of the OS image based on the input from user.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srcRect l="55096" t="59694" b="8448"/>
          <a:stretch/>
        </p:blipFill>
        <p:spPr>
          <a:xfrm>
            <a:off x="2644919" y="2013289"/>
            <a:ext cx="6150462" cy="2454557"/>
          </a:xfrm>
          <a:prstGeom prst="rect">
            <a:avLst/>
          </a:prstGeom>
        </p:spPr>
      </p:pic>
      <p:sp>
        <p:nvSpPr>
          <p:cNvPr id="95" name="Google Shape;3163;p36"/>
          <p:cNvSpPr txBox="1">
            <a:spLocks/>
          </p:cNvSpPr>
          <p:nvPr/>
        </p:nvSpPr>
        <p:spPr>
          <a:xfrm>
            <a:off x="3004606" y="1363855"/>
            <a:ext cx="5165581"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sz="2000" b="1" dirty="0">
                <a:latin typeface="+mn-lt"/>
              </a:rPr>
              <a:t>Configure DHCP Server for </a:t>
            </a:r>
            <a:r>
              <a:rPr lang="en-US" sz="2000" b="1" dirty="0" smtClean="0">
                <a:latin typeface="+mn-lt"/>
              </a:rPr>
              <a:t>PXE</a:t>
            </a:r>
            <a:endParaRPr lang="en-GB" sz="2000" dirty="0" smtClean="0">
              <a:latin typeface="+mn-lt"/>
            </a:endParaRPr>
          </a:p>
          <a:p>
            <a:r>
              <a:rPr lang="en-GB" sz="2000" dirty="0" smtClean="0">
                <a:latin typeface="+mn-lt"/>
              </a:rPr>
              <a:t> </a:t>
            </a:r>
            <a:r>
              <a:rPr lang="en-GB" sz="2000" dirty="0">
                <a:latin typeface="+mn-lt"/>
              </a:rPr>
              <a:t>vim /</a:t>
            </a:r>
            <a:r>
              <a:rPr lang="en-GB" sz="2000" dirty="0" err="1">
                <a:latin typeface="+mn-lt"/>
              </a:rPr>
              <a:t>etc</a:t>
            </a:r>
            <a:r>
              <a:rPr lang="en-GB" sz="2000" dirty="0">
                <a:latin typeface="+mn-lt"/>
              </a:rPr>
              <a:t>/</a:t>
            </a:r>
            <a:r>
              <a:rPr lang="en-GB" sz="2000" dirty="0" err="1">
                <a:latin typeface="+mn-lt"/>
              </a:rPr>
              <a:t>dhcp</a:t>
            </a:r>
            <a:r>
              <a:rPr lang="en-GB" sz="2000" dirty="0">
                <a:latin typeface="+mn-lt"/>
              </a:rPr>
              <a:t>/</a:t>
            </a:r>
            <a:r>
              <a:rPr lang="en-GB" sz="2000" dirty="0" err="1">
                <a:latin typeface="+mn-lt"/>
              </a:rPr>
              <a:t>dhcpd.conf</a:t>
            </a:r>
            <a:endParaRPr lang="en-GB" sz="2000" dirty="0">
              <a:latin typeface="+mn-lt"/>
            </a:endParaRPr>
          </a:p>
        </p:txBody>
      </p:sp>
    </p:spTree>
    <p:extLst>
      <p:ext uri="{BB962C8B-B14F-4D97-AF65-F5344CB8AC3E}">
        <p14:creationId xmlns:p14="http://schemas.microsoft.com/office/powerpoint/2010/main" val="69108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3004606" y="1363855"/>
            <a:ext cx="5165581"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b="1" dirty="0"/>
              <a:t>Edit and </a:t>
            </a:r>
            <a:r>
              <a:rPr lang="en-US" b="1" dirty="0" err="1"/>
              <a:t>Config</a:t>
            </a:r>
            <a:r>
              <a:rPr lang="en-US" b="1" dirty="0"/>
              <a:t> tftp </a:t>
            </a:r>
            <a:r>
              <a:rPr lang="en-US" b="1" dirty="0" smtClean="0"/>
              <a:t>server</a:t>
            </a:r>
            <a:endParaRPr lang="ar-EG" b="1" dirty="0"/>
          </a:p>
          <a:p>
            <a:r>
              <a:rPr lang="en-US" sz="2000" dirty="0">
                <a:latin typeface="+mn-lt"/>
              </a:rPr>
              <a:t>Vim /</a:t>
            </a:r>
            <a:r>
              <a:rPr lang="en-US" sz="2000" dirty="0" err="1" smtClean="0">
                <a:latin typeface="+mn-lt"/>
              </a:rPr>
              <a:t>etc</a:t>
            </a:r>
            <a:r>
              <a:rPr lang="en-US" sz="2000" dirty="0" smtClean="0">
                <a:latin typeface="+mn-lt"/>
              </a:rPr>
              <a:t>/</a:t>
            </a:r>
            <a:r>
              <a:rPr lang="en-US" sz="2000" dirty="0" err="1" smtClean="0">
                <a:latin typeface="+mn-lt"/>
              </a:rPr>
              <a:t>xinetd.d</a:t>
            </a:r>
            <a:r>
              <a:rPr lang="en-US" sz="2000" dirty="0" smtClean="0">
                <a:latin typeface="+mn-lt"/>
              </a:rPr>
              <a:t>/</a:t>
            </a:r>
            <a:r>
              <a:rPr lang="en-US" sz="2000" dirty="0" err="1" smtClean="0">
                <a:latin typeface="+mn-lt"/>
              </a:rPr>
              <a:t>tftp</a:t>
            </a:r>
            <a:endParaRPr lang="en-GB" sz="2000" dirty="0">
              <a:latin typeface="+mn-lt"/>
            </a:endParaRPr>
          </a:p>
        </p:txBody>
      </p:sp>
      <p:pic>
        <p:nvPicPr>
          <p:cNvPr id="3" name="Picture 2"/>
          <p:cNvPicPr>
            <a:picLocks noChangeAspect="1"/>
          </p:cNvPicPr>
          <p:nvPr/>
        </p:nvPicPr>
        <p:blipFill rotWithShape="1">
          <a:blip r:embed="rId3"/>
          <a:srcRect l="32051" t="17568" r="24699" b="42120"/>
          <a:stretch/>
        </p:blipFill>
        <p:spPr>
          <a:xfrm>
            <a:off x="3293270" y="1950244"/>
            <a:ext cx="5069282" cy="2657789"/>
          </a:xfrm>
          <a:prstGeom prst="rect">
            <a:avLst/>
          </a:prstGeom>
        </p:spPr>
      </p:pic>
      <p:sp>
        <p:nvSpPr>
          <p:cNvPr id="4" name="Rectangle 3"/>
          <p:cNvSpPr/>
          <p:nvPr/>
        </p:nvSpPr>
        <p:spPr>
          <a:xfrm>
            <a:off x="6693079" y="173012"/>
            <a:ext cx="2450921" cy="1015663"/>
          </a:xfrm>
          <a:prstGeom prst="rect">
            <a:avLst/>
          </a:prstGeom>
        </p:spPr>
        <p:txBody>
          <a:bodyPr wrap="square">
            <a:spAutoFit/>
          </a:bodyPr>
          <a:lstStyle/>
          <a:p>
            <a:r>
              <a:rPr lang="en-US" sz="1200" dirty="0">
                <a:latin typeface="+mn-lt"/>
              </a:rPr>
              <a:t>TFTP (Trivial File Transfer Protocol ) is used to transfer files from data server to its clients without any kind of authentication.</a:t>
            </a:r>
          </a:p>
        </p:txBody>
      </p:sp>
    </p:spTree>
    <p:extLst>
      <p:ext uri="{BB962C8B-B14F-4D97-AF65-F5344CB8AC3E}">
        <p14:creationId xmlns:p14="http://schemas.microsoft.com/office/powerpoint/2010/main" val="3244221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75081" y="949563"/>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2849880" y="300700"/>
            <a:ext cx="344419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dirty="0" smtClean="0"/>
              <a:t>Configuration</a:t>
            </a:r>
            <a:endParaRPr sz="4000" dirty="0"/>
          </a:p>
        </p:txBody>
      </p:sp>
      <p:grpSp>
        <p:nvGrpSpPr>
          <p:cNvPr id="3212" name="Google Shape;3212;p36"/>
          <p:cNvGrpSpPr/>
          <p:nvPr/>
        </p:nvGrpSpPr>
        <p:grpSpPr>
          <a:xfrm>
            <a:off x="1219635" y="3411415"/>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1448384" y="1425769"/>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1676632" y="2478458"/>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163;p36"/>
          <p:cNvSpPr txBox="1">
            <a:spLocks/>
          </p:cNvSpPr>
          <p:nvPr/>
        </p:nvSpPr>
        <p:spPr>
          <a:xfrm>
            <a:off x="3258788" y="1500289"/>
            <a:ext cx="5165581"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sz="1800" dirty="0" smtClean="0">
                <a:latin typeface="+mj-lt"/>
              </a:rPr>
              <a:t>All the network boot related files are to be placed in tftp root directory “/</a:t>
            </a:r>
            <a:r>
              <a:rPr lang="en-US" sz="1800" b="1" dirty="0" err="1" smtClean="0">
                <a:latin typeface="+mj-lt"/>
              </a:rPr>
              <a:t>var</a:t>
            </a:r>
            <a:r>
              <a:rPr lang="en-US" sz="1800" b="1" dirty="0" smtClean="0">
                <a:latin typeface="+mj-lt"/>
              </a:rPr>
              <a:t>/lib/</a:t>
            </a:r>
            <a:r>
              <a:rPr lang="en-US" sz="1800" b="1" dirty="0" err="1" smtClean="0">
                <a:latin typeface="+mj-lt"/>
              </a:rPr>
              <a:t>tftpboot</a:t>
            </a:r>
            <a:r>
              <a:rPr lang="en-US" sz="1800" dirty="0" smtClean="0">
                <a:latin typeface="+mj-lt"/>
              </a:rPr>
              <a:t>”</a:t>
            </a:r>
            <a:endParaRPr lang="en-GB" sz="1600" dirty="0">
              <a:latin typeface="+mj-lt"/>
            </a:endParaRPr>
          </a:p>
        </p:txBody>
      </p:sp>
      <p:pic>
        <p:nvPicPr>
          <p:cNvPr id="2" name="Picture 1"/>
          <p:cNvPicPr>
            <a:picLocks noChangeAspect="1"/>
          </p:cNvPicPr>
          <p:nvPr/>
        </p:nvPicPr>
        <p:blipFill rotWithShape="1">
          <a:blip r:embed="rId3"/>
          <a:srcRect l="40083" t="37741" r="26084" b="46703"/>
          <a:stretch/>
        </p:blipFill>
        <p:spPr>
          <a:xfrm>
            <a:off x="3158896" y="2126595"/>
            <a:ext cx="5516880" cy="1600200"/>
          </a:xfrm>
          <a:prstGeom prst="rect">
            <a:avLst/>
          </a:prstGeom>
        </p:spPr>
      </p:pic>
      <p:sp>
        <p:nvSpPr>
          <p:cNvPr id="50" name="Google Shape;3163;p36"/>
          <p:cNvSpPr txBox="1">
            <a:spLocks/>
          </p:cNvSpPr>
          <p:nvPr/>
        </p:nvSpPr>
        <p:spPr>
          <a:xfrm>
            <a:off x="3258787" y="4153562"/>
            <a:ext cx="5165581"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sz="1800" dirty="0" smtClean="0">
                <a:latin typeface="+mj-lt"/>
              </a:rPr>
              <a:t>/</a:t>
            </a:r>
            <a:r>
              <a:rPr lang="en-US" sz="1800" dirty="0" err="1" smtClean="0">
                <a:latin typeface="+mj-lt"/>
              </a:rPr>
              <a:t>Networkboot</a:t>
            </a:r>
            <a:r>
              <a:rPr lang="en-US" sz="1800" dirty="0" smtClean="0">
                <a:latin typeface="+mj-lt"/>
              </a:rPr>
              <a:t>/ to </a:t>
            </a:r>
            <a:r>
              <a:rPr lang="en-US" sz="1800" dirty="0" err="1" smtClean="0">
                <a:latin typeface="+mj-lt"/>
              </a:rPr>
              <a:t>cp</a:t>
            </a:r>
            <a:r>
              <a:rPr lang="en-US" sz="1800" dirty="0" smtClean="0">
                <a:latin typeface="+mj-lt"/>
              </a:rPr>
              <a:t> kernel file and </a:t>
            </a:r>
            <a:r>
              <a:rPr lang="en-US" sz="1800" dirty="0" err="1" smtClean="0">
                <a:latin typeface="+mj-lt"/>
              </a:rPr>
              <a:t>init</a:t>
            </a:r>
            <a:r>
              <a:rPr lang="en-US" sz="1800" dirty="0" smtClean="0">
                <a:latin typeface="+mj-lt"/>
              </a:rPr>
              <a:t> file there </a:t>
            </a:r>
            <a:endParaRPr lang="en-GB" sz="1600" dirty="0">
              <a:latin typeface="+mj-lt"/>
            </a:endParaRPr>
          </a:p>
        </p:txBody>
      </p:sp>
    </p:spTree>
    <p:extLst>
      <p:ext uri="{BB962C8B-B14F-4D97-AF65-F5344CB8AC3E}">
        <p14:creationId xmlns:p14="http://schemas.microsoft.com/office/powerpoint/2010/main" val="1673823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576</Words>
  <Application>Microsoft Office PowerPoint</Application>
  <PresentationFormat>On-screen Show (16:9)</PresentationFormat>
  <Paragraphs>82</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Fira Sans Extra Condensed Medium</vt:lpstr>
      <vt:lpstr>Fira Sans Extra Condensed SemiBold</vt:lpstr>
      <vt:lpstr>Roboto</vt:lpstr>
      <vt:lpstr>Data Migration Process Infographics by Slidesgo</vt:lpstr>
      <vt:lpstr>Pre-boot eXecution Environment</vt:lpstr>
      <vt:lpstr>What is PXE?</vt:lpstr>
      <vt:lpstr>Conclusion of the main idea</vt:lpstr>
      <vt:lpstr>How it Works</vt:lpstr>
      <vt:lpstr>How it Works</vt:lpstr>
      <vt:lpstr>How it Works</vt:lpstr>
      <vt:lpstr>Configuration</vt:lpstr>
      <vt:lpstr>Configuration</vt:lpstr>
      <vt:lpstr>Configuration</vt:lpstr>
      <vt:lpstr>Configuration</vt:lpstr>
      <vt:lpstr>Configuration</vt:lpstr>
      <vt:lpstr>Configuration</vt:lpstr>
      <vt:lpstr>Configuration</vt:lpstr>
      <vt:lpstr>Configuration</vt:lpstr>
      <vt:lpstr>Configuration</vt:lpstr>
      <vt:lpstr>Final Output</vt:lpstr>
      <vt:lpstr>PXE vs. IPXE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Pre-boot eXecution Environment</dc:title>
  <dc:creator>Osama Amin</dc:creator>
  <cp:lastModifiedBy>Kimo Store</cp:lastModifiedBy>
  <cp:revision>39</cp:revision>
  <dcterms:modified xsi:type="dcterms:W3CDTF">2023-02-18T08:40:01Z</dcterms:modified>
</cp:coreProperties>
</file>